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8"/>
  </p:notesMasterIdLst>
  <p:sldIdLst>
    <p:sldId id="256" r:id="rId2"/>
    <p:sldId id="276" r:id="rId3"/>
    <p:sldId id="263" r:id="rId4"/>
    <p:sldId id="279" r:id="rId5"/>
    <p:sldId id="277" r:id="rId6"/>
    <p:sldId id="264" r:id="rId7"/>
    <p:sldId id="265" r:id="rId8"/>
    <p:sldId id="267" r:id="rId9"/>
    <p:sldId id="268" r:id="rId10"/>
    <p:sldId id="261" r:id="rId11"/>
    <p:sldId id="272" r:id="rId12"/>
    <p:sldId id="273" r:id="rId13"/>
    <p:sldId id="262" r:id="rId14"/>
    <p:sldId id="271"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3366FF"/>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5" d="100"/>
          <a:sy n="65" d="100"/>
        </p:scale>
        <p:origin x="-14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76950-F732-4656-998A-0443DEFB431E}" type="datetimeFigureOut">
              <a:rPr lang="en-US" smtClean="0"/>
              <a:pPr/>
              <a:t>7/20/2022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DF3DA-D59A-49CE-97A9-578BDA0B874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1DF3DA-D59A-49CE-97A9-578BDA0B874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4D9F3-E72A-4DAD-8D6D-F0BABF39FAFA}" type="slidenum">
              <a:rPr lang="en-US" smtClean="0"/>
              <a:pPr/>
              <a:t>‹#›</a:t>
            </a:fld>
            <a:endParaRPr lang="en-US" dirty="0"/>
          </a:p>
        </p:txBody>
      </p:sp>
    </p:spTree>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F4AE49-0768-4237-A84D-99AF0D8F7EFA}"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524D9F3-E72A-4DAD-8D6D-F0BABF39FAFA}"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F4AE49-0768-4237-A84D-99AF0D8F7EFA}" type="datetimeFigureOut">
              <a:rPr lang="en-US" smtClean="0"/>
              <a:pPr/>
              <a:t>7/20/2022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24D9F3-E72A-4DAD-8D6D-F0BABF39FAFA}"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circl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72.jpeg"/><Relationship Id="rId4" Type="http://schemas.openxmlformats.org/officeDocument/2006/relationships/image" Target="../media/image71.jpeg"/></Relationships>
</file>

<file path=ppt/slides/_rels/slide12.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13.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 Id="rId9" Type="http://schemas.openxmlformats.org/officeDocument/2006/relationships/image" Target="../media/image8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joshuaproject.net/global/countries"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5.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52600"/>
            <a:ext cx="5029200" cy="1981200"/>
          </a:xfrm>
        </p:spPr>
        <p:txBody>
          <a:bodyPr>
            <a:normAutofit fontScale="90000"/>
          </a:bodyPr>
          <a:lstStyle/>
          <a:p>
            <a:pPr algn="l"/>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smtClean="0">
                <a:solidFill>
                  <a:srgbClr val="002060"/>
                </a:solidFill>
              </a:rPr>
              <a:t/>
            </a:r>
            <a:br>
              <a:rPr smtClean="0">
                <a:solidFill>
                  <a:srgbClr val="002060"/>
                </a:solidFill>
              </a:rPr>
            </a:br>
            <a:endParaRPr lang="en-US" sz="4400" dirty="0">
              <a:solidFill>
                <a:srgbClr val="002060"/>
              </a:solidFill>
              <a:latin typeface="Brush Script MT" pitchFamily="66" charset="0"/>
            </a:endParaRPr>
          </a:p>
        </p:txBody>
      </p:sp>
      <p:sp>
        <p:nvSpPr>
          <p:cNvPr id="3" name="Subtitle 2"/>
          <p:cNvSpPr>
            <a:spLocks noGrp="1"/>
          </p:cNvSpPr>
          <p:nvPr>
            <p:ph type="subTitle" idx="1"/>
          </p:nvPr>
        </p:nvSpPr>
        <p:spPr>
          <a:xfrm>
            <a:off x="0" y="5181600"/>
            <a:ext cx="9144000" cy="838200"/>
          </a:xfrm>
        </p:spPr>
        <p:txBody>
          <a:bodyPr numCol="1">
            <a:noAutofit/>
          </a:bodyPr>
          <a:lstStyle/>
          <a:p>
            <a:pPr algn="ctr"/>
            <a:r>
              <a:rPr lang="en-US" sz="2000" b="1" dirty="0" smtClean="0">
                <a:latin typeface="+mj-lt"/>
                <a:cs typeface="Times New Roman" pitchFamily="18" charset="0"/>
              </a:rPr>
              <a:t>Pastor Ponnala Prabhudas and His Wife Angel &amp; Son </a:t>
            </a:r>
            <a:r>
              <a:rPr lang="en-US" sz="2000" b="1" dirty="0" smtClean="0">
                <a:latin typeface="+mj-lt"/>
                <a:cs typeface="Times New Roman" pitchFamily="18" charset="0"/>
              </a:rPr>
              <a:t>Augustine</a:t>
            </a:r>
          </a:p>
          <a:p>
            <a:pPr algn="ctr"/>
            <a:r>
              <a:rPr lang="en-US" sz="2000" b="1" dirty="0" smtClean="0">
                <a:latin typeface="+mj-lt"/>
                <a:cs typeface="Times New Roman" pitchFamily="18" charset="0"/>
              </a:rPr>
              <a:t>Our Location: City Name: </a:t>
            </a:r>
            <a:r>
              <a:rPr lang="en-US" sz="2000" b="1" dirty="0" err="1" smtClean="0">
                <a:latin typeface="+mj-lt"/>
                <a:cs typeface="Times New Roman" pitchFamily="18" charset="0"/>
              </a:rPr>
              <a:t>Asifabad</a:t>
            </a:r>
            <a:endParaRPr lang="en-US" sz="2000" b="1" dirty="0" smtClean="0">
              <a:latin typeface="+mj-lt"/>
              <a:cs typeface="Times New Roman" pitchFamily="18" charset="0"/>
            </a:endParaRPr>
          </a:p>
          <a:p>
            <a:pPr algn="ctr"/>
            <a:r>
              <a:rPr lang="en-US" sz="2000" b="1" dirty="0" smtClean="0">
                <a:latin typeface="+mj-lt"/>
                <a:cs typeface="Times New Roman" pitchFamily="18" charset="0"/>
              </a:rPr>
              <a:t>District ,</a:t>
            </a:r>
            <a:r>
              <a:rPr lang="en-US" sz="2000" b="1" dirty="0" err="1" smtClean="0">
                <a:latin typeface="+mj-lt"/>
                <a:cs typeface="Times New Roman" pitchFamily="18" charset="0"/>
              </a:rPr>
              <a:t>Komarambheem</a:t>
            </a:r>
            <a:r>
              <a:rPr lang="en-US" sz="2000" b="1" dirty="0" smtClean="0">
                <a:latin typeface="+mj-lt"/>
                <a:cs typeface="Times New Roman" pitchFamily="18" charset="0"/>
              </a:rPr>
              <a:t> – 504295. </a:t>
            </a:r>
            <a:r>
              <a:rPr lang="en-US" sz="2000" b="1" dirty="0" err="1" smtClean="0">
                <a:latin typeface="+mj-lt"/>
                <a:cs typeface="Times New Roman" pitchFamily="18" charset="0"/>
              </a:rPr>
              <a:t>Telangana</a:t>
            </a:r>
            <a:r>
              <a:rPr lang="en-US" sz="2000" b="1" dirty="0" smtClean="0">
                <a:latin typeface="+mj-lt"/>
                <a:cs typeface="Times New Roman" pitchFamily="18" charset="0"/>
              </a:rPr>
              <a:t> State, India. </a:t>
            </a:r>
          </a:p>
          <a:p>
            <a:pPr algn="ctr"/>
            <a:r>
              <a:rPr lang="en-US" sz="2000" b="1" dirty="0" smtClean="0">
                <a:latin typeface="+mj-lt"/>
                <a:cs typeface="Times New Roman" pitchFamily="18" charset="0"/>
              </a:rPr>
              <a:t>Doing ministry among the unreached unengaged people groups of India</a:t>
            </a:r>
            <a:endParaRPr lang="en-US" sz="2000" b="1" dirty="0" smtClean="0">
              <a:latin typeface="+mj-lt"/>
              <a:cs typeface="Times New Roman" pitchFamily="18" charset="0"/>
            </a:endParaRPr>
          </a:p>
          <a:p>
            <a:pPr algn="ctr"/>
            <a:endParaRPr lang="en-US" sz="2400" b="1" dirty="0">
              <a:latin typeface="+mj-lt"/>
              <a:cs typeface="Times New Roman" pitchFamily="18" charset="0"/>
            </a:endParaRPr>
          </a:p>
        </p:txBody>
      </p:sp>
      <p:sp>
        <p:nvSpPr>
          <p:cNvPr id="5" name="Rectangle 4"/>
          <p:cNvSpPr/>
          <p:nvPr/>
        </p:nvSpPr>
        <p:spPr>
          <a:xfrm>
            <a:off x="1600200" y="1066800"/>
            <a:ext cx="6248400" cy="1446550"/>
          </a:xfrm>
          <a:prstGeom prst="rect">
            <a:avLst/>
          </a:prstGeom>
        </p:spPr>
        <p:txBody>
          <a:bodyPr wrap="square">
            <a:spAutoFit/>
          </a:bodyPr>
          <a:lstStyle/>
          <a:p>
            <a:pPr lvl="0">
              <a:spcBef>
                <a:spcPct val="0"/>
              </a:spcBef>
            </a:pPr>
            <a:endParaRPr lang="en-US" sz="4400" b="1" dirty="0" smtClean="0">
              <a:solidFill>
                <a:schemeClr val="tx2">
                  <a:lumMod val="50000"/>
                </a:schemeClr>
              </a:solidFill>
              <a:latin typeface="AR CENA" pitchFamily="2" charset="0"/>
              <a:ea typeface="+mj-ea"/>
              <a:cs typeface="+mj-cs"/>
            </a:endParaRPr>
          </a:p>
          <a:p>
            <a:pPr lvl="0">
              <a:spcBef>
                <a:spcPct val="0"/>
              </a:spcBef>
            </a:pPr>
            <a:r>
              <a:rPr lang="en-US" sz="4400" b="1" dirty="0" smtClean="0">
                <a:solidFill>
                  <a:schemeClr val="tx2">
                    <a:lumMod val="50000"/>
                  </a:schemeClr>
                </a:solidFill>
                <a:latin typeface="AR CENA" pitchFamily="2" charset="0"/>
                <a:ea typeface="+mj-ea"/>
                <a:cs typeface="+mj-cs"/>
              </a:rPr>
              <a:t> </a:t>
            </a:r>
            <a:endParaRPr lang="en-US" sz="4400" b="1" dirty="0">
              <a:solidFill>
                <a:schemeClr val="tx2">
                  <a:lumMod val="50000"/>
                </a:schemeClr>
              </a:solidFill>
              <a:latin typeface="AR CENA" pitchFamily="2" charset="0"/>
              <a:ea typeface="+mj-ea"/>
              <a:cs typeface="+mj-cs"/>
            </a:endParaRPr>
          </a:p>
        </p:txBody>
      </p:sp>
      <p:pic>
        <p:nvPicPr>
          <p:cNvPr id="6" name="Picture 5" descr="Pastor Ponnala INDIA.jpeg"/>
          <p:cNvPicPr>
            <a:picLocks noChangeAspect="1"/>
          </p:cNvPicPr>
          <p:nvPr/>
        </p:nvPicPr>
        <p:blipFill>
          <a:blip r:embed="rId3"/>
          <a:stretch>
            <a:fillRect/>
          </a:stretch>
        </p:blipFill>
        <p:spPr>
          <a:xfrm>
            <a:off x="228600" y="609600"/>
            <a:ext cx="3352800" cy="44196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rot="5400000">
            <a:off x="3607713" y="-3482347"/>
            <a:ext cx="861774" cy="7620000"/>
          </a:xfrm>
          <a:prstGeom prst="rect">
            <a:avLst/>
          </a:prstGeom>
        </p:spPr>
        <p:txBody>
          <a:bodyPr vert="vert270" wrap="square">
            <a:spAutoFit/>
          </a:bodyPr>
          <a:lstStyle/>
          <a:p>
            <a:pPr lvl="0">
              <a:spcBef>
                <a:spcPct val="0"/>
              </a:spcBef>
            </a:pPr>
            <a:r>
              <a:rPr lang="en-US" sz="4400" b="1" dirty="0" smtClean="0">
                <a:latin typeface="+mj-lt"/>
                <a:cs typeface="Aharoni" pitchFamily="2" charset="-79"/>
              </a:rPr>
              <a:t>WELCOME TO </a:t>
            </a:r>
            <a:r>
              <a:rPr lang="en-US" sz="4400" b="1" dirty="0" smtClean="0">
                <a:latin typeface="+mj-lt"/>
                <a:cs typeface="Aharoni" pitchFamily="2" charset="-79"/>
              </a:rPr>
              <a:t>INDIA </a:t>
            </a:r>
            <a:endParaRPr lang="en-US" sz="4400" b="1" dirty="0" smtClean="0">
              <a:latin typeface="+mj-lt"/>
              <a:cs typeface="Aharoni" pitchFamily="2" charset="-79"/>
            </a:endParaRPr>
          </a:p>
        </p:txBody>
      </p:sp>
      <p:pic>
        <p:nvPicPr>
          <p:cNvPr id="14" name="Picture 13" descr="WhatsApp Image 2020-05-02 at 8.23.11 PM (5).jpeg"/>
          <p:cNvPicPr>
            <a:picLocks noChangeAspect="1"/>
          </p:cNvPicPr>
          <p:nvPr/>
        </p:nvPicPr>
        <p:blipFill>
          <a:blip r:embed="rId4"/>
          <a:stretch>
            <a:fillRect/>
          </a:stretch>
        </p:blipFill>
        <p:spPr>
          <a:xfrm>
            <a:off x="3581400" y="609600"/>
            <a:ext cx="2819400" cy="4419600"/>
          </a:xfrm>
          <a:prstGeom prst="rect">
            <a:avLst/>
          </a:prstGeom>
        </p:spPr>
      </p:pic>
      <p:pic>
        <p:nvPicPr>
          <p:cNvPr id="15" name="Picture 14" descr="IMG-20201225-WA0086.jpg"/>
          <p:cNvPicPr>
            <a:picLocks noChangeAspect="1"/>
          </p:cNvPicPr>
          <p:nvPr/>
        </p:nvPicPr>
        <p:blipFill>
          <a:blip r:embed="rId5"/>
          <a:stretch>
            <a:fillRect/>
          </a:stretch>
        </p:blipFill>
        <p:spPr>
          <a:xfrm>
            <a:off x="6400800" y="609600"/>
            <a:ext cx="2590800" cy="4419600"/>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33400"/>
          </a:xfrm>
        </p:spPr>
        <p:txBody>
          <a:bodyPr>
            <a:noAutofit/>
          </a:bodyPr>
          <a:lstStyle/>
          <a:p>
            <a:r>
              <a:rPr lang="en-US" sz="4000" b="1" dirty="0" smtClean="0"/>
              <a:t>Orphanage &amp; Street kids  </a:t>
            </a:r>
            <a:r>
              <a:rPr lang="en-US" sz="4000" b="1" dirty="0" smtClean="0"/>
              <a:t>ministry </a:t>
            </a:r>
            <a:endParaRPr lang="en-US" sz="4000" b="1" dirty="0"/>
          </a:p>
        </p:txBody>
      </p:sp>
      <p:pic>
        <p:nvPicPr>
          <p:cNvPr id="10" name="Picture 9" descr="C:\Users\prabhudas\Downloads\WhatsApp Image 2022-07-09 at 6.24.30 PM.jpeg"/>
          <p:cNvPicPr/>
          <p:nvPr/>
        </p:nvPicPr>
        <p:blipFill>
          <a:blip r:embed="rId2"/>
          <a:srcRect/>
          <a:stretch>
            <a:fillRect/>
          </a:stretch>
        </p:blipFill>
        <p:spPr bwMode="auto">
          <a:xfrm>
            <a:off x="0" y="914400"/>
            <a:ext cx="3733800" cy="3048000"/>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3733800" y="914400"/>
            <a:ext cx="2590800" cy="15160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733800" y="2438400"/>
            <a:ext cx="2590800" cy="16002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6324600" y="914400"/>
            <a:ext cx="2667000" cy="3124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0" y="3962400"/>
            <a:ext cx="2667000" cy="2895600"/>
          </a:xfrm>
          <a:prstGeom prst="rect">
            <a:avLst/>
          </a:prstGeom>
          <a:noFill/>
          <a:ln w="9525">
            <a:noFill/>
            <a:miter lim="800000"/>
            <a:headEnd/>
            <a:tailEnd/>
          </a:ln>
          <a:effectLst/>
        </p:spPr>
      </p:pic>
      <p:pic>
        <p:nvPicPr>
          <p:cNvPr id="13" name="Picture 12" descr="C:\Users\prabhudas\Downloads\WhatsApp Image 2022-07-09 at 6.24.28 PM.jpeg"/>
          <p:cNvPicPr/>
          <p:nvPr/>
        </p:nvPicPr>
        <p:blipFill>
          <a:blip r:embed="rId7" cstate="print"/>
          <a:srcRect/>
          <a:stretch>
            <a:fillRect/>
          </a:stretch>
        </p:blipFill>
        <p:spPr bwMode="auto">
          <a:xfrm>
            <a:off x="2667000" y="4038600"/>
            <a:ext cx="3962400" cy="1295400"/>
          </a:xfrm>
          <a:prstGeom prst="rect">
            <a:avLst/>
          </a:prstGeom>
          <a:noFill/>
          <a:ln w="9525">
            <a:noFill/>
            <a:miter lim="800000"/>
            <a:headEnd/>
            <a:tailEnd/>
          </a:ln>
        </p:spPr>
      </p:pic>
      <p:pic>
        <p:nvPicPr>
          <p:cNvPr id="14" name="Picture 13" descr="C:\Users\prabhudas\Downloads\WhatsApp Image 2022-07-09 at 6.24.26 PM.jpeg"/>
          <p:cNvPicPr/>
          <p:nvPr/>
        </p:nvPicPr>
        <p:blipFill>
          <a:blip r:embed="rId8" cstate="print"/>
          <a:srcRect/>
          <a:stretch>
            <a:fillRect/>
          </a:stretch>
        </p:blipFill>
        <p:spPr bwMode="auto">
          <a:xfrm>
            <a:off x="6629400" y="4038600"/>
            <a:ext cx="2362200" cy="2819400"/>
          </a:xfrm>
          <a:prstGeom prst="rect">
            <a:avLst/>
          </a:prstGeom>
          <a:noFill/>
          <a:ln w="9525">
            <a:noFill/>
            <a:miter lim="800000"/>
            <a:headEnd/>
            <a:tailEnd/>
          </a:ln>
        </p:spPr>
      </p:pic>
      <p:pic>
        <p:nvPicPr>
          <p:cNvPr id="15" name="Picture 14" descr="C:\Users\prabhudas\Downloads\WhatsApp Image 2022-07-09 at 6.24.24 PM (1).jpeg"/>
          <p:cNvPicPr/>
          <p:nvPr/>
        </p:nvPicPr>
        <p:blipFill>
          <a:blip r:embed="rId9" cstate="print"/>
          <a:srcRect/>
          <a:stretch>
            <a:fillRect/>
          </a:stretch>
        </p:blipFill>
        <p:spPr bwMode="auto">
          <a:xfrm>
            <a:off x="2667000" y="5257800"/>
            <a:ext cx="3962400" cy="16002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rabhudas\Downloads\WhatsApp Image 2022-07-09 at 6.24.25 PM.jpeg"/>
          <p:cNvPicPr/>
          <p:nvPr/>
        </p:nvPicPr>
        <p:blipFill>
          <a:blip r:embed="rId2"/>
          <a:srcRect/>
          <a:stretch>
            <a:fillRect/>
          </a:stretch>
        </p:blipFill>
        <p:spPr bwMode="auto">
          <a:xfrm>
            <a:off x="3581400" y="228600"/>
            <a:ext cx="2362200" cy="3200400"/>
          </a:xfrm>
          <a:prstGeom prst="rect">
            <a:avLst/>
          </a:prstGeom>
          <a:noFill/>
          <a:ln w="9525">
            <a:noFill/>
            <a:miter lim="800000"/>
            <a:headEnd/>
            <a:tailEnd/>
          </a:ln>
        </p:spPr>
      </p:pic>
      <p:pic>
        <p:nvPicPr>
          <p:cNvPr id="4" name="Picture 3" descr="C:\Users\prabhudas\Downloads\WhatsApp Image 2022-07-09 at 6.24.24 PM.jpeg"/>
          <p:cNvPicPr/>
          <p:nvPr/>
        </p:nvPicPr>
        <p:blipFill>
          <a:blip r:embed="rId3"/>
          <a:srcRect/>
          <a:stretch>
            <a:fillRect/>
          </a:stretch>
        </p:blipFill>
        <p:spPr bwMode="auto">
          <a:xfrm>
            <a:off x="152400" y="3429000"/>
            <a:ext cx="8763000" cy="3200400"/>
          </a:xfrm>
          <a:prstGeom prst="rect">
            <a:avLst/>
          </a:prstGeom>
          <a:noFill/>
          <a:ln w="9525">
            <a:noFill/>
            <a:miter lim="800000"/>
            <a:headEnd/>
            <a:tailEnd/>
          </a:ln>
        </p:spPr>
      </p:pic>
      <p:pic>
        <p:nvPicPr>
          <p:cNvPr id="5" name="Picture 4" descr="C:\Users\prabhudas\Downloads\WhatsApp Image 2022-07-09 at 6.24.26 PM (1).jpeg"/>
          <p:cNvPicPr/>
          <p:nvPr/>
        </p:nvPicPr>
        <p:blipFill>
          <a:blip r:embed="rId4"/>
          <a:srcRect/>
          <a:stretch>
            <a:fillRect/>
          </a:stretch>
        </p:blipFill>
        <p:spPr bwMode="auto">
          <a:xfrm flipH="1">
            <a:off x="228600" y="228600"/>
            <a:ext cx="3276600" cy="3124200"/>
          </a:xfrm>
          <a:prstGeom prst="rect">
            <a:avLst/>
          </a:prstGeom>
          <a:noFill/>
          <a:ln w="9525">
            <a:noFill/>
            <a:miter lim="800000"/>
            <a:headEnd/>
            <a:tailEnd/>
          </a:ln>
        </p:spPr>
      </p:pic>
      <p:pic>
        <p:nvPicPr>
          <p:cNvPr id="6" name="Picture 5" descr="C:\Users\prabhudas\Downloads\WhatsApp Image 2022-07-09 at 6.24.28 PM (1).jpeg"/>
          <p:cNvPicPr/>
          <p:nvPr/>
        </p:nvPicPr>
        <p:blipFill>
          <a:blip r:embed="rId5"/>
          <a:srcRect/>
          <a:stretch>
            <a:fillRect/>
          </a:stretch>
        </p:blipFill>
        <p:spPr bwMode="auto">
          <a:xfrm>
            <a:off x="6019800" y="228600"/>
            <a:ext cx="2895600" cy="32004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fontScale="90000"/>
          </a:bodyPr>
          <a:lstStyle/>
          <a:p>
            <a:pPr algn="ctr"/>
            <a:r>
              <a:rPr lang="en-US" b="1" dirty="0" smtClean="0"/>
              <a:t>Evangelism &amp;Discipleship Training  </a:t>
            </a:r>
            <a:endParaRPr lang="en-US" b="1" dirty="0"/>
          </a:p>
        </p:txBody>
      </p:sp>
      <p:pic>
        <p:nvPicPr>
          <p:cNvPr id="5" name="Picture 4" descr="C:\Users\prabhudas\Downloads\WhatsApp Image 2022-07-07 at 7.35.36 PM.jpeg"/>
          <p:cNvPicPr/>
          <p:nvPr/>
        </p:nvPicPr>
        <p:blipFill>
          <a:blip r:embed="rId2" cstate="print"/>
          <a:srcRect/>
          <a:stretch>
            <a:fillRect/>
          </a:stretch>
        </p:blipFill>
        <p:spPr bwMode="auto">
          <a:xfrm>
            <a:off x="304800" y="1143000"/>
            <a:ext cx="2667000" cy="2286000"/>
          </a:xfrm>
          <a:prstGeom prst="rect">
            <a:avLst/>
          </a:prstGeom>
          <a:noFill/>
          <a:ln w="9525">
            <a:noFill/>
            <a:miter lim="800000"/>
            <a:headEnd/>
            <a:tailEnd/>
          </a:ln>
        </p:spPr>
      </p:pic>
      <p:pic>
        <p:nvPicPr>
          <p:cNvPr id="6" name="Picture 5" descr="C:\Users\prabhudas\Downloads\WhatsApp Image 2022-07-07 at 7.35.45 PM (1).jpeg"/>
          <p:cNvPicPr/>
          <p:nvPr/>
        </p:nvPicPr>
        <p:blipFill>
          <a:blip r:embed="rId3" cstate="print"/>
          <a:srcRect/>
          <a:stretch>
            <a:fillRect/>
          </a:stretch>
        </p:blipFill>
        <p:spPr bwMode="auto">
          <a:xfrm>
            <a:off x="3048000" y="1143000"/>
            <a:ext cx="3124200" cy="2286000"/>
          </a:xfrm>
          <a:prstGeom prst="rect">
            <a:avLst/>
          </a:prstGeom>
          <a:noFill/>
          <a:ln w="9525">
            <a:noFill/>
            <a:miter lim="800000"/>
            <a:headEnd/>
            <a:tailEnd/>
          </a:ln>
        </p:spPr>
      </p:pic>
      <p:pic>
        <p:nvPicPr>
          <p:cNvPr id="7" name="Picture 6" descr="C:\Users\prabhudas\Downloads\WhatsApp Image 2022-07-07 at 7.35.45 PM.jpeg"/>
          <p:cNvPicPr/>
          <p:nvPr/>
        </p:nvPicPr>
        <p:blipFill>
          <a:blip r:embed="rId4" cstate="print"/>
          <a:srcRect/>
          <a:stretch>
            <a:fillRect/>
          </a:stretch>
        </p:blipFill>
        <p:spPr bwMode="auto">
          <a:xfrm>
            <a:off x="6248400" y="1143000"/>
            <a:ext cx="2667000" cy="2286000"/>
          </a:xfrm>
          <a:prstGeom prst="rect">
            <a:avLst/>
          </a:prstGeom>
          <a:noFill/>
          <a:ln w="9525">
            <a:noFill/>
            <a:miter lim="800000"/>
            <a:headEnd/>
            <a:tailEnd/>
          </a:ln>
        </p:spPr>
      </p:pic>
      <p:pic>
        <p:nvPicPr>
          <p:cNvPr id="8" name="Picture 7" descr="C:\Users\prabhudas\Downloads\WhatsApp Image 2022-07-07 at 7.35.42 PM.jpeg"/>
          <p:cNvPicPr/>
          <p:nvPr/>
        </p:nvPicPr>
        <p:blipFill>
          <a:blip r:embed="rId5" cstate="print"/>
          <a:srcRect/>
          <a:stretch>
            <a:fillRect/>
          </a:stretch>
        </p:blipFill>
        <p:spPr bwMode="auto">
          <a:xfrm>
            <a:off x="228600" y="3505200"/>
            <a:ext cx="2971800" cy="2971800"/>
          </a:xfrm>
          <a:prstGeom prst="rect">
            <a:avLst/>
          </a:prstGeom>
          <a:noFill/>
          <a:ln w="9525">
            <a:noFill/>
            <a:miter lim="800000"/>
            <a:headEnd/>
            <a:tailEnd/>
          </a:ln>
        </p:spPr>
      </p:pic>
      <p:pic>
        <p:nvPicPr>
          <p:cNvPr id="9" name="Picture 8" descr="C:\Users\prabhudas\Downloads\WhatsApp Image 2022-07-07 at 7.35.43 PM (1).jpeg"/>
          <p:cNvPicPr/>
          <p:nvPr/>
        </p:nvPicPr>
        <p:blipFill>
          <a:blip r:embed="rId6"/>
          <a:srcRect/>
          <a:stretch>
            <a:fillRect/>
          </a:stretch>
        </p:blipFill>
        <p:spPr bwMode="auto">
          <a:xfrm>
            <a:off x="3276600" y="3505200"/>
            <a:ext cx="2743200" cy="2971800"/>
          </a:xfrm>
          <a:prstGeom prst="rect">
            <a:avLst/>
          </a:prstGeom>
          <a:noFill/>
          <a:ln w="9525">
            <a:noFill/>
            <a:miter lim="800000"/>
            <a:headEnd/>
            <a:tailEnd/>
          </a:ln>
        </p:spPr>
      </p:pic>
      <p:pic>
        <p:nvPicPr>
          <p:cNvPr id="10" name="Picture 9" descr="C:\Users\prabhudas\Downloads\WhatsApp Image 2022-07-07 at 7.35.41 PM (1).jpeg"/>
          <p:cNvPicPr/>
          <p:nvPr/>
        </p:nvPicPr>
        <p:blipFill>
          <a:blip r:embed="rId7" cstate="print"/>
          <a:srcRect/>
          <a:stretch>
            <a:fillRect/>
          </a:stretch>
        </p:blipFill>
        <p:spPr bwMode="auto">
          <a:xfrm>
            <a:off x="6096000" y="3505200"/>
            <a:ext cx="2819400" cy="29718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65760"/>
          </a:xfrm>
        </p:spPr>
        <p:txBody>
          <a:bodyPr>
            <a:normAutofit fontScale="90000"/>
          </a:bodyPr>
          <a:lstStyle/>
          <a:p>
            <a:r>
              <a:rPr lang="en-US" dirty="0" smtClean="0"/>
              <a:t>Outreach </a:t>
            </a:r>
            <a:r>
              <a:rPr lang="en-US" dirty="0" smtClean="0"/>
              <a:t>Programs </a:t>
            </a:r>
            <a:endParaRPr lang="en-US" dirty="0"/>
          </a:p>
        </p:txBody>
      </p:sp>
      <p:pic>
        <p:nvPicPr>
          <p:cNvPr id="5" name="Picture Placeholder 4" descr="Ponnala South India (11).jpg"/>
          <p:cNvPicPr>
            <a:picLocks noGrp="1" noChangeAspect="1"/>
          </p:cNvPicPr>
          <p:nvPr>
            <p:ph idx="1"/>
          </p:nvPr>
        </p:nvPicPr>
        <p:blipFill>
          <a:blip r:embed="rId2"/>
          <a:stretch>
            <a:fillRect/>
          </a:stretch>
        </p:blipFill>
        <p:spPr>
          <a:xfrm>
            <a:off x="152400" y="609600"/>
            <a:ext cx="4343400" cy="2209800"/>
          </a:xfrm>
        </p:spPr>
      </p:pic>
      <p:pic>
        <p:nvPicPr>
          <p:cNvPr id="12" name="Picture 11" descr="Ponnala South India (5).jpg"/>
          <p:cNvPicPr>
            <a:picLocks noChangeAspect="1"/>
          </p:cNvPicPr>
          <p:nvPr/>
        </p:nvPicPr>
        <p:blipFill>
          <a:blip r:embed="rId3"/>
          <a:stretch>
            <a:fillRect/>
          </a:stretch>
        </p:blipFill>
        <p:spPr>
          <a:xfrm>
            <a:off x="3276600" y="2819400"/>
            <a:ext cx="3429000" cy="2514600"/>
          </a:xfrm>
          <a:prstGeom prst="rect">
            <a:avLst/>
          </a:prstGeom>
        </p:spPr>
      </p:pic>
      <p:pic>
        <p:nvPicPr>
          <p:cNvPr id="13" name="Picture 12" descr="Ponnala South India (46).JPG"/>
          <p:cNvPicPr>
            <a:picLocks noChangeAspect="1"/>
          </p:cNvPicPr>
          <p:nvPr/>
        </p:nvPicPr>
        <p:blipFill>
          <a:blip r:embed="rId4" cstate="print"/>
          <a:stretch>
            <a:fillRect/>
          </a:stretch>
        </p:blipFill>
        <p:spPr>
          <a:xfrm>
            <a:off x="4572000" y="609600"/>
            <a:ext cx="2133600" cy="2209800"/>
          </a:xfrm>
          <a:prstGeom prst="rect">
            <a:avLst/>
          </a:prstGeom>
        </p:spPr>
      </p:pic>
      <p:pic>
        <p:nvPicPr>
          <p:cNvPr id="3074" name="Picture 2"/>
          <p:cNvPicPr>
            <a:picLocks noChangeAspect="1" noChangeArrowheads="1"/>
          </p:cNvPicPr>
          <p:nvPr/>
        </p:nvPicPr>
        <p:blipFill>
          <a:blip r:embed="rId5"/>
          <a:srcRect/>
          <a:stretch>
            <a:fillRect/>
          </a:stretch>
        </p:blipFill>
        <p:spPr bwMode="auto">
          <a:xfrm>
            <a:off x="6705600" y="152400"/>
            <a:ext cx="2438400" cy="2971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152400" y="2819400"/>
            <a:ext cx="3140075" cy="2514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7"/>
          <a:srcRect/>
          <a:stretch>
            <a:fillRect/>
          </a:stretch>
        </p:blipFill>
        <p:spPr bwMode="auto">
          <a:xfrm>
            <a:off x="6705600" y="3124200"/>
            <a:ext cx="2438400" cy="37338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8"/>
          <a:srcRect/>
          <a:stretch>
            <a:fillRect/>
          </a:stretch>
        </p:blipFill>
        <p:spPr bwMode="auto">
          <a:xfrm>
            <a:off x="152400" y="5380037"/>
            <a:ext cx="3886200" cy="1477963"/>
          </a:xfrm>
          <a:prstGeom prst="rect">
            <a:avLst/>
          </a:prstGeom>
          <a:noFill/>
          <a:ln w="9525">
            <a:noFill/>
            <a:miter lim="800000"/>
            <a:headEnd/>
            <a:tailEnd/>
          </a:ln>
          <a:effectLst/>
        </p:spPr>
      </p:pic>
      <p:pic>
        <p:nvPicPr>
          <p:cNvPr id="3078" name="Picture 6"/>
          <p:cNvPicPr>
            <a:picLocks noChangeAspect="1" noChangeArrowheads="1"/>
          </p:cNvPicPr>
          <p:nvPr/>
        </p:nvPicPr>
        <p:blipFill>
          <a:blip r:embed="rId9"/>
          <a:srcRect/>
          <a:stretch>
            <a:fillRect/>
          </a:stretch>
        </p:blipFill>
        <p:spPr bwMode="auto">
          <a:xfrm rot="16200000">
            <a:off x="4572002" y="4724398"/>
            <a:ext cx="1523997" cy="2743198"/>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467600" cy="461665"/>
          </a:xfrm>
          <a:prstGeom prst="rect">
            <a:avLst/>
          </a:prstGeom>
        </p:spPr>
        <p:txBody>
          <a:bodyPr wrap="square">
            <a:spAutoFit/>
          </a:bodyPr>
          <a:lstStyle/>
          <a:p>
            <a:r>
              <a:rPr lang="en-US" sz="2400" b="1" dirty="0" smtClean="0">
                <a:solidFill>
                  <a:schemeClr val="tx2">
                    <a:lumMod val="75000"/>
                  </a:schemeClr>
                </a:solidFill>
              </a:rPr>
              <a:t>Our MISSION Towards Community Development </a:t>
            </a:r>
            <a:endParaRPr lang="en-US" sz="2400" b="1" dirty="0"/>
          </a:p>
        </p:txBody>
      </p:sp>
      <p:sp>
        <p:nvSpPr>
          <p:cNvPr id="3" name="Rectangle 2"/>
          <p:cNvSpPr/>
          <p:nvPr/>
        </p:nvSpPr>
        <p:spPr>
          <a:xfrm>
            <a:off x="0" y="1066800"/>
            <a:ext cx="8839200" cy="4524315"/>
          </a:xfrm>
          <a:prstGeom prst="rect">
            <a:avLst/>
          </a:prstGeom>
        </p:spPr>
        <p:txBody>
          <a:bodyPr wrap="square">
            <a:spAutoFit/>
          </a:bodyPr>
          <a:lstStyle/>
          <a:p>
            <a:r>
              <a:rPr lang="en-US" b="1" u="sng" dirty="0" smtClean="0">
                <a:solidFill>
                  <a:srgbClr val="FF0000"/>
                </a:solidFill>
                <a:latin typeface="Bookman Old Style" pitchFamily="18" charset="0"/>
                <a:cs typeface="Times New Roman" pitchFamily="18" charset="0"/>
              </a:rPr>
              <a:t>Literacy:</a:t>
            </a:r>
            <a:r>
              <a:rPr lang="en-US" b="1" dirty="0" smtClean="0">
                <a:solidFill>
                  <a:srgbClr val="FF0000"/>
                </a:solidFill>
                <a:latin typeface="Bookman Old Style" pitchFamily="18" charset="0"/>
                <a:cs typeface="Times New Roman" pitchFamily="18" charset="0"/>
              </a:rPr>
              <a:t>  </a:t>
            </a:r>
            <a:r>
              <a:rPr lang="en-US" b="1" dirty="0" smtClean="0">
                <a:latin typeface="Bookman Old Style" pitchFamily="18" charset="0"/>
                <a:cs typeface="Times New Roman" pitchFamily="18" charset="0"/>
              </a:rPr>
              <a:t>the percentage of illiteracy in India is alarming. Every five persons among ten in India are illiterate. The condition in villages is worse than in cities</a:t>
            </a:r>
            <a:endParaRPr lang="en-US" b="1" u="sng" dirty="0" smtClean="0">
              <a:latin typeface="Bookman Old Style" pitchFamily="18" charset="0"/>
              <a:cs typeface="Times New Roman" pitchFamily="18" charset="0"/>
            </a:endParaRPr>
          </a:p>
          <a:p>
            <a:r>
              <a:rPr lang="en-US" b="1" u="sng" dirty="0" smtClean="0">
                <a:solidFill>
                  <a:srgbClr val="FF0000"/>
                </a:solidFill>
                <a:latin typeface="Bookman Old Style" pitchFamily="18" charset="0"/>
                <a:cs typeface="Times New Roman" pitchFamily="18" charset="0"/>
              </a:rPr>
              <a:t>Basic Hygiene: </a:t>
            </a:r>
            <a:r>
              <a:rPr lang="en-US" b="1" dirty="0" smtClean="0">
                <a:latin typeface="Bookman Old Style" pitchFamily="18" charset="0"/>
                <a:cs typeface="Times New Roman" pitchFamily="18" charset="0"/>
              </a:rPr>
              <a:t>Sanitation is yet another problem in India. There are about 700 million people who have no access to toilets at home.</a:t>
            </a:r>
            <a:endParaRPr lang="en-US" b="1" u="sng" dirty="0" smtClean="0">
              <a:latin typeface="Bookman Old Style" pitchFamily="18" charset="0"/>
              <a:cs typeface="Times New Roman" pitchFamily="18" charset="0"/>
            </a:endParaRPr>
          </a:p>
          <a:p>
            <a:r>
              <a:rPr lang="en-US" b="1" u="sng" dirty="0" smtClean="0">
                <a:solidFill>
                  <a:srgbClr val="FF0000"/>
                </a:solidFill>
                <a:latin typeface="Bookman Old Style" pitchFamily="18" charset="0"/>
                <a:cs typeface="Times New Roman" pitchFamily="18" charset="0"/>
              </a:rPr>
              <a:t>Nutrition &amp; Healthcare: </a:t>
            </a:r>
            <a:r>
              <a:rPr lang="en-US" b="1" dirty="0" smtClean="0">
                <a:latin typeface="Bookman Old Style" pitchFamily="18" charset="0"/>
                <a:cs typeface="Times New Roman" pitchFamily="18" charset="0"/>
              </a:rPr>
              <a:t>50% of all villagers have no access to healthcare providers; 10% of babies die within a year of their birth; lack of nutrition causes stunted growth in 50% of all the babies; and 33% people in India have no access to toilets. </a:t>
            </a:r>
            <a:endParaRPr lang="en-US" b="1" u="sng" dirty="0" smtClean="0">
              <a:latin typeface="Bookman Old Style" pitchFamily="18" charset="0"/>
              <a:cs typeface="Times New Roman" pitchFamily="18" charset="0"/>
            </a:endParaRPr>
          </a:p>
          <a:p>
            <a:r>
              <a:rPr lang="en-US" b="1" u="sng" dirty="0" smtClean="0">
                <a:solidFill>
                  <a:srgbClr val="FF0000"/>
                </a:solidFill>
                <a:latin typeface="Bookman Old Style" pitchFamily="18" charset="0"/>
                <a:cs typeface="Times New Roman" pitchFamily="18" charset="0"/>
              </a:rPr>
              <a:t>Food Safety:</a:t>
            </a:r>
            <a:r>
              <a:rPr lang="en-US" b="1" dirty="0" smtClean="0">
                <a:latin typeface="Bookman Old Style" pitchFamily="18" charset="0"/>
                <a:cs typeface="Times New Roman" pitchFamily="18" charset="0"/>
              </a:rPr>
              <a:t> A third of the world’s poor live in India, and 37% of the total population in India lives below the international poverty line. 42% of children under five years of age are underweight.</a:t>
            </a:r>
          </a:p>
          <a:p>
            <a:r>
              <a:rPr lang="en-US" b="1" u="sng" dirty="0" smtClean="0">
                <a:solidFill>
                  <a:srgbClr val="FF0000"/>
                </a:solidFill>
                <a:latin typeface="Bookman Old Style" pitchFamily="18" charset="0"/>
                <a:cs typeface="Times New Roman" pitchFamily="18" charset="0"/>
              </a:rPr>
              <a:t>Women’s safety: </a:t>
            </a:r>
            <a:r>
              <a:rPr lang="en-US" b="1" dirty="0" smtClean="0">
                <a:latin typeface="Bookman Old Style" pitchFamily="18" charset="0"/>
                <a:cs typeface="Times New Roman" pitchFamily="18" charset="0"/>
              </a:rPr>
              <a:t>Both men and women enjoy equal opportunities, but as far as freedom and safety of women is concerned, India lags behind. Issues like domestic violence, rape cases, portrayal of women in media, etc., must be tackled immediately.</a:t>
            </a: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242048" cy="594360"/>
          </a:xfrm>
        </p:spPr>
        <p:txBody>
          <a:bodyPr>
            <a:normAutofit fontScale="90000"/>
          </a:bodyPr>
          <a:lstStyle/>
          <a:p>
            <a:r>
              <a:rPr lang="en-US" dirty="0" smtClean="0"/>
              <a:t>Challenges &amp; Prayer needs</a:t>
            </a:r>
            <a:endParaRPr lang="en-US" dirty="0"/>
          </a:p>
        </p:txBody>
      </p:sp>
      <p:sp>
        <p:nvSpPr>
          <p:cNvPr id="4" name="Rectangle 3"/>
          <p:cNvSpPr/>
          <p:nvPr/>
        </p:nvSpPr>
        <p:spPr>
          <a:xfrm>
            <a:off x="228600" y="1143000"/>
            <a:ext cx="8610600" cy="5324535"/>
          </a:xfrm>
          <a:prstGeom prst="rect">
            <a:avLst/>
          </a:prstGeom>
        </p:spPr>
        <p:txBody>
          <a:bodyPr wrap="square">
            <a:spAutoFit/>
          </a:bodyPr>
          <a:lstStyle/>
          <a:p>
            <a:pPr algn="just">
              <a:buFont typeface="Wingdings" pitchFamily="2" charset="2"/>
              <a:buChar char="Ø"/>
            </a:pPr>
            <a:r>
              <a:rPr lang="en-US" sz="2000" b="1" dirty="0" smtClean="0">
                <a:latin typeface="Calibri" pitchFamily="34" charset="0"/>
                <a:cs typeface="Times New Roman" pitchFamily="18" charset="0"/>
              </a:rPr>
              <a:t>We are facing daily persecution for the sake of the gospel  every day some where some missionaries are beaten and killed in forest villages </a:t>
            </a:r>
          </a:p>
          <a:p>
            <a:pPr algn="just">
              <a:buFont typeface="Wingdings" pitchFamily="2" charset="2"/>
              <a:buChar char="Ø"/>
            </a:pPr>
            <a:r>
              <a:rPr lang="en-US" sz="2000" b="1" dirty="0" smtClean="0">
                <a:latin typeface="Calibri" pitchFamily="34" charset="0"/>
                <a:cs typeface="Times New Roman" pitchFamily="18" charset="0"/>
              </a:rPr>
              <a:t>Through community development activates its easy to reach people by helping the helpless tribal groups such as by starting sewing machine training  centers and self help programs </a:t>
            </a:r>
          </a:p>
          <a:p>
            <a:pPr algn="just">
              <a:buFont typeface="Wingdings" pitchFamily="2" charset="2"/>
              <a:buChar char="Ø"/>
            </a:pPr>
            <a:r>
              <a:rPr lang="en-US" sz="2000" b="1" dirty="0" smtClean="0">
                <a:latin typeface="Calibri" pitchFamily="34" charset="0"/>
                <a:cs typeface="Times New Roman" pitchFamily="18" charset="0"/>
              </a:rPr>
              <a:t>There are need of more child care homes and orphanages </a:t>
            </a:r>
          </a:p>
          <a:p>
            <a:pPr algn="just">
              <a:buFont typeface="Wingdings" pitchFamily="2" charset="2"/>
              <a:buChar char="Ø"/>
            </a:pPr>
            <a:r>
              <a:rPr lang="en-US" sz="2000" b="1" dirty="0" smtClean="0">
                <a:latin typeface="Calibri" pitchFamily="34" charset="0"/>
                <a:cs typeface="Times New Roman" pitchFamily="18" charset="0"/>
              </a:rPr>
              <a:t>There is need of English medium school to be started </a:t>
            </a:r>
          </a:p>
          <a:p>
            <a:pPr algn="just">
              <a:buFont typeface="Wingdings" pitchFamily="2" charset="2"/>
              <a:buChar char="Ø"/>
            </a:pPr>
            <a:r>
              <a:rPr lang="en-US" sz="2000" b="1" dirty="0" smtClean="0">
                <a:latin typeface="Calibri" pitchFamily="34" charset="0"/>
                <a:cs typeface="Times New Roman" pitchFamily="18" charset="0"/>
              </a:rPr>
              <a:t>There is need of more workers in His vineyard to extend the kingdom of God among the unreached communities</a:t>
            </a:r>
          </a:p>
          <a:p>
            <a:pPr algn="just">
              <a:buFont typeface="Wingdings" pitchFamily="2" charset="2"/>
              <a:buChar char="Ø"/>
            </a:pPr>
            <a:r>
              <a:rPr lang="en-US" sz="2000" b="1" dirty="0" smtClean="0">
                <a:latin typeface="Calibri" pitchFamily="34" charset="0"/>
                <a:cs typeface="Times New Roman" pitchFamily="18" charset="0"/>
              </a:rPr>
              <a:t>There are villages suffering without drinking water  </a:t>
            </a:r>
          </a:p>
          <a:p>
            <a:pPr algn="just">
              <a:buFont typeface="Wingdings" pitchFamily="2" charset="2"/>
              <a:buChar char="Ø"/>
            </a:pPr>
            <a:r>
              <a:rPr lang="en-US" sz="2000" b="1" dirty="0" smtClean="0">
                <a:latin typeface="Calibri" pitchFamily="34" charset="0"/>
                <a:cs typeface="Times New Roman" pitchFamily="18" charset="0"/>
              </a:rPr>
              <a:t>Please pry for provision to help the helpless through drinking water and food distribution </a:t>
            </a:r>
          </a:p>
          <a:p>
            <a:pPr algn="just">
              <a:buFont typeface="Wingdings" pitchFamily="2" charset="2"/>
              <a:buChar char="Ø"/>
            </a:pPr>
            <a:r>
              <a:rPr lang="en-US" sz="2000" b="1" dirty="0" smtClean="0">
                <a:latin typeface="Calibri" pitchFamily="34" charset="0"/>
                <a:cs typeface="Times New Roman" pitchFamily="18" charset="0"/>
              </a:rPr>
              <a:t>There is need of financial provision to help the pastors families those who are doing ministry in villages </a:t>
            </a:r>
          </a:p>
          <a:p>
            <a:pPr algn="just">
              <a:buFont typeface="Wingdings" pitchFamily="2" charset="2"/>
              <a:buChar char="Ø"/>
            </a:pPr>
            <a:r>
              <a:rPr lang="en-US" sz="2000" b="1" dirty="0" smtClean="0">
                <a:latin typeface="Calibri" pitchFamily="34" charset="0"/>
                <a:cs typeface="Times New Roman" pitchFamily="18" charset="0"/>
              </a:rPr>
              <a:t>There is need of land and church buildings to be constructed </a:t>
            </a:r>
            <a:endParaRPr lang="en-US" sz="2000" b="1" dirty="0" smtClean="0">
              <a:latin typeface="Calibri" pitchFamily="34" charset="0"/>
              <a:cs typeface="Times New Roman" pitchFamily="18" charset="0"/>
            </a:endParaRPr>
          </a:p>
          <a:p>
            <a:pPr algn="just">
              <a:buFont typeface="Wingdings" pitchFamily="2" charset="2"/>
              <a:buChar char="Ø"/>
            </a:pPr>
            <a:r>
              <a:rPr lang="en-US" sz="2000" b="1" dirty="0" smtClean="0">
                <a:latin typeface="Calibri" pitchFamily="34" charset="0"/>
                <a:cs typeface="Times New Roman" pitchFamily="18" charset="0"/>
              </a:rPr>
              <a:t>Expecting your prayers and contributions towards the cause of social transformation through the child care centers &amp; education </a:t>
            </a:r>
            <a:endParaRPr lang="en-US" sz="2000" b="1" dirty="0" smtClean="0">
              <a:latin typeface="Calibri" pitchFamily="34"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200400" cy="1981200"/>
          </a:xfrm>
        </p:spPr>
        <p:txBody>
          <a:bodyPr>
            <a:normAutofit/>
          </a:bodyPr>
          <a:lstStyle/>
          <a:p>
            <a:r>
              <a:rPr lang="en-US" sz="3200" dirty="0" smtClean="0">
                <a:solidFill>
                  <a:srgbClr val="002060"/>
                </a:solidFill>
                <a:latin typeface="AR CENA" pitchFamily="2" charset="0"/>
              </a:rPr>
              <a:t>For more details Please contact us </a:t>
            </a:r>
            <a:endParaRPr lang="en-US" sz="3200" dirty="0">
              <a:solidFill>
                <a:srgbClr val="002060"/>
              </a:solidFill>
              <a:latin typeface="AR CENA" pitchFamily="2" charset="0"/>
            </a:endParaRPr>
          </a:p>
        </p:txBody>
      </p:sp>
      <p:sp>
        <p:nvSpPr>
          <p:cNvPr id="3" name="Text Placeholder 2"/>
          <p:cNvSpPr>
            <a:spLocks noGrp="1"/>
          </p:cNvSpPr>
          <p:nvPr>
            <p:ph type="body" sz="half" idx="2"/>
          </p:nvPr>
        </p:nvSpPr>
        <p:spPr>
          <a:xfrm>
            <a:off x="304800" y="4953000"/>
            <a:ext cx="7543800" cy="1905000"/>
          </a:xfrm>
        </p:spPr>
        <p:txBody>
          <a:bodyPr>
            <a:normAutofit fontScale="40000" lnSpcReduction="20000"/>
          </a:bodyPr>
          <a:lstStyle/>
          <a:p>
            <a:r>
              <a:rPr lang="en-US" sz="5500" b="1" dirty="0" smtClean="0">
                <a:solidFill>
                  <a:srgbClr val="002060"/>
                </a:solidFill>
                <a:latin typeface="+mj-lt"/>
              </a:rPr>
              <a:t>Pastor Ponnala </a:t>
            </a:r>
            <a:r>
              <a:rPr lang="en-US" sz="5500" b="1" dirty="0" smtClean="0">
                <a:solidFill>
                  <a:srgbClr val="002060"/>
                </a:solidFill>
                <a:latin typeface="+mj-lt"/>
              </a:rPr>
              <a:t>Prabhudas &amp; Angel </a:t>
            </a:r>
            <a:r>
              <a:rPr lang="en-US" sz="5500" b="1" dirty="0" err="1" smtClean="0">
                <a:solidFill>
                  <a:srgbClr val="002060"/>
                </a:solidFill>
                <a:latin typeface="+mj-lt"/>
              </a:rPr>
              <a:t>Rani</a:t>
            </a:r>
            <a:r>
              <a:rPr lang="en-US" sz="5500" b="1" dirty="0" smtClean="0">
                <a:solidFill>
                  <a:srgbClr val="002060"/>
                </a:solidFill>
                <a:latin typeface="+mj-lt"/>
              </a:rPr>
              <a:t>.</a:t>
            </a:r>
            <a:endParaRPr lang="en-US" sz="5500" b="1" dirty="0" smtClean="0">
              <a:solidFill>
                <a:srgbClr val="002060"/>
              </a:solidFill>
              <a:latin typeface="+mj-lt"/>
            </a:endParaRPr>
          </a:p>
          <a:p>
            <a:r>
              <a:rPr lang="en-US" sz="5500" b="1" dirty="0" smtClean="0">
                <a:solidFill>
                  <a:srgbClr val="002060"/>
                </a:solidFill>
                <a:latin typeface="+mj-lt"/>
              </a:rPr>
              <a:t>1-62, Village Bambara, Asifabad-504295.</a:t>
            </a:r>
          </a:p>
          <a:p>
            <a:r>
              <a:rPr lang="en-US" sz="5500" b="1" dirty="0" err="1" smtClean="0">
                <a:solidFill>
                  <a:srgbClr val="002060"/>
                </a:solidFill>
                <a:latin typeface="+mj-lt"/>
              </a:rPr>
              <a:t>Telangana</a:t>
            </a:r>
            <a:r>
              <a:rPr lang="en-US" sz="5500" b="1" dirty="0" smtClean="0">
                <a:solidFill>
                  <a:srgbClr val="002060"/>
                </a:solidFill>
                <a:latin typeface="+mj-lt"/>
              </a:rPr>
              <a:t> State, India</a:t>
            </a:r>
          </a:p>
          <a:p>
            <a:r>
              <a:rPr lang="en-US" sz="5500" b="1" dirty="0" smtClean="0">
                <a:solidFill>
                  <a:srgbClr val="002060"/>
                </a:solidFill>
                <a:latin typeface="+mj-lt"/>
              </a:rPr>
              <a:t>Mobile &amp; WhatsApp : +</a:t>
            </a:r>
            <a:r>
              <a:rPr lang="en-US" sz="5500" b="1" dirty="0" smtClean="0">
                <a:solidFill>
                  <a:srgbClr val="002060"/>
                </a:solidFill>
                <a:latin typeface="+mj-lt"/>
              </a:rPr>
              <a:t>919440953407</a:t>
            </a:r>
            <a:r>
              <a:rPr lang="en-US" sz="5500" b="1" dirty="0" smtClean="0">
                <a:solidFill>
                  <a:srgbClr val="002060"/>
                </a:solidFill>
                <a:latin typeface="+mj-lt"/>
              </a:rPr>
              <a:t> </a:t>
            </a:r>
            <a:r>
              <a:rPr lang="en-US" sz="5500" b="1" dirty="0" smtClean="0">
                <a:solidFill>
                  <a:srgbClr val="002060"/>
                </a:solidFill>
                <a:latin typeface="+mj-lt"/>
              </a:rPr>
              <a:t>(Ponnala)</a:t>
            </a:r>
          </a:p>
          <a:p>
            <a:r>
              <a:rPr lang="en-US" sz="5500" b="1" dirty="0" smtClean="0">
                <a:solidFill>
                  <a:srgbClr val="002060"/>
                </a:solidFill>
              </a:rPr>
              <a:t>Mobile &amp; WhatsApp </a:t>
            </a:r>
            <a:r>
              <a:rPr lang="en-US" sz="5500" b="1" dirty="0" smtClean="0">
                <a:solidFill>
                  <a:srgbClr val="002060"/>
                </a:solidFill>
              </a:rPr>
              <a:t>: </a:t>
            </a:r>
            <a:r>
              <a:rPr lang="en-US" sz="5500" b="1" dirty="0" smtClean="0">
                <a:solidFill>
                  <a:srgbClr val="002060"/>
                </a:solidFill>
                <a:latin typeface="+mj-lt"/>
              </a:rPr>
              <a:t>+91 8555003600 (Angel </a:t>
            </a:r>
            <a:r>
              <a:rPr lang="en-US" sz="5500" b="1" dirty="0" err="1" smtClean="0">
                <a:solidFill>
                  <a:srgbClr val="002060"/>
                </a:solidFill>
                <a:latin typeface="+mj-lt"/>
              </a:rPr>
              <a:t>Rani</a:t>
            </a:r>
            <a:r>
              <a:rPr lang="en-US" sz="5500" b="1" dirty="0" smtClean="0">
                <a:solidFill>
                  <a:srgbClr val="002060"/>
                </a:solidFill>
                <a:latin typeface="+mj-lt"/>
              </a:rPr>
              <a:t>)</a:t>
            </a:r>
            <a:endParaRPr lang="en-US" sz="5500" b="1" dirty="0" smtClean="0">
              <a:solidFill>
                <a:srgbClr val="002060"/>
              </a:solidFill>
              <a:latin typeface="+mj-lt"/>
            </a:endParaRPr>
          </a:p>
          <a:p>
            <a:r>
              <a:rPr lang="en-US" sz="5500" b="1" dirty="0" smtClean="0">
                <a:solidFill>
                  <a:srgbClr val="002060"/>
                </a:solidFill>
                <a:latin typeface="+mj-lt"/>
              </a:rPr>
              <a:t>Email </a:t>
            </a:r>
            <a:r>
              <a:rPr lang="en-US" sz="5500" b="1" dirty="0" smtClean="0">
                <a:solidFill>
                  <a:srgbClr val="002060"/>
                </a:solidFill>
                <a:latin typeface="+mj-lt"/>
              </a:rPr>
              <a:t>: prabhuponnala@gmail.com</a:t>
            </a:r>
          </a:p>
          <a:p>
            <a:endParaRPr lang="en-US" sz="2400" b="1" dirty="0" smtClean="0">
              <a:latin typeface="+mj-lt"/>
            </a:endParaRPr>
          </a:p>
          <a:p>
            <a:endParaRPr lang="en-US" sz="2400" b="1" dirty="0" smtClean="0">
              <a:latin typeface="+mj-lt"/>
            </a:endParaRPr>
          </a:p>
        </p:txBody>
      </p:sp>
      <p:pic>
        <p:nvPicPr>
          <p:cNvPr id="5" name="Picture Placeholder 4" descr="IMG-20201225-WA0069.jpg"/>
          <p:cNvPicPr>
            <a:picLocks noGrp="1" noChangeAspect="1"/>
          </p:cNvPicPr>
          <p:nvPr>
            <p:ph type="pic" idx="1"/>
          </p:nvPr>
        </p:nvPicPr>
        <p:blipFill>
          <a:blip r:embed="rId2"/>
          <a:srcRect l="6043" r="6043"/>
          <a:stretch>
            <a:fillRect/>
          </a:stretch>
        </p:blipFill>
        <p:spPr>
          <a:xfrm rot="420000">
            <a:off x="2882871" y="434879"/>
            <a:ext cx="5935102" cy="4577392"/>
          </a:xfr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04088"/>
            <a:ext cx="6019800" cy="5772912"/>
          </a:xfrm>
        </p:spPr>
        <p:txBody>
          <a:bodyPr>
            <a:normAutofit/>
          </a:bodyPr>
          <a:lstStyle/>
          <a:p>
            <a:pPr fontAlgn="base"/>
            <a:r>
              <a:rPr lang="en-US" sz="2200" dirty="0" smtClean="0"/>
              <a:t/>
            </a:r>
            <a:br>
              <a:rPr lang="en-US" sz="2200" dirty="0" smtClean="0"/>
            </a:br>
            <a:r>
              <a:rPr lang="en-US" sz="2200" dirty="0" smtClean="0"/>
              <a:t>.</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descr="WhatsApp Image 2022-07-20 at 9.10.45 PM (1).jpeg"/>
          <p:cNvPicPr>
            <a:picLocks noChangeAspect="1"/>
          </p:cNvPicPr>
          <p:nvPr/>
        </p:nvPicPr>
        <p:blipFill>
          <a:blip r:embed="rId2"/>
          <a:stretch>
            <a:fillRect/>
          </a:stretch>
        </p:blipFill>
        <p:spPr>
          <a:xfrm>
            <a:off x="304800" y="304800"/>
            <a:ext cx="4114800" cy="62484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419600" y="304800"/>
            <a:ext cx="4572000" cy="5324535"/>
          </a:xfrm>
          <a:prstGeom prst="rect">
            <a:avLst/>
          </a:prstGeom>
        </p:spPr>
        <p:txBody>
          <a:bodyPr wrap="square">
            <a:spAutoFit/>
          </a:bodyPr>
          <a:lstStyle/>
          <a:p>
            <a:endParaRPr lang="en-US" sz="2000" dirty="0" smtClean="0">
              <a:hlinkClick r:id="rId3"/>
            </a:endParaRPr>
          </a:p>
          <a:p>
            <a:endParaRPr lang="en-US" sz="2000" dirty="0" smtClean="0">
              <a:hlinkClick r:id="rId3"/>
            </a:endParaRPr>
          </a:p>
          <a:p>
            <a:r>
              <a:rPr lang="en-US" sz="2000" dirty="0" smtClean="0">
                <a:solidFill>
                  <a:srgbClr val="FF0000"/>
                </a:solidFill>
                <a:hlinkClick r:id="rId3"/>
              </a:rPr>
              <a:t>Country</a:t>
            </a:r>
            <a:r>
              <a:rPr lang="en-US" sz="2000" dirty="0" smtClean="0">
                <a:solidFill>
                  <a:srgbClr val="FF0000"/>
                </a:solidFill>
                <a:hlinkClick r:id="rId3"/>
              </a:rPr>
              <a:t>:</a:t>
            </a:r>
            <a:r>
              <a:rPr lang="en-US" sz="2000" dirty="0" smtClean="0">
                <a:solidFill>
                  <a:srgbClr val="FF0000"/>
                </a:solidFill>
              </a:rPr>
              <a:t> </a:t>
            </a:r>
            <a:r>
              <a:rPr lang="en-US" sz="2000" dirty="0" smtClean="0">
                <a:solidFill>
                  <a:srgbClr val="FF0000"/>
                </a:solidFill>
              </a:rPr>
              <a:t>India, South </a:t>
            </a:r>
            <a:r>
              <a:rPr lang="en-US" sz="2000" dirty="0" smtClean="0">
                <a:solidFill>
                  <a:srgbClr val="FF0000"/>
                </a:solidFill>
              </a:rPr>
              <a:t>Asia </a:t>
            </a:r>
            <a:endParaRPr lang="en-US" sz="2000" dirty="0" smtClean="0">
              <a:solidFill>
                <a:srgbClr val="FF0000"/>
              </a:solidFill>
            </a:endParaRPr>
          </a:p>
          <a:p>
            <a:endParaRPr lang="en-US" sz="2000" dirty="0" smtClean="0">
              <a:solidFill>
                <a:srgbClr val="FF0000"/>
              </a:solidFill>
            </a:endParaRPr>
          </a:p>
          <a:p>
            <a:endParaRPr lang="en-US" sz="2000" dirty="0" smtClean="0"/>
          </a:p>
          <a:p>
            <a:r>
              <a:rPr lang="en-US" sz="2000" dirty="0" smtClean="0"/>
              <a:t/>
            </a:r>
            <a:br>
              <a:rPr lang="en-US" sz="2000" dirty="0" smtClean="0"/>
            </a:br>
            <a:r>
              <a:rPr lang="en-US" sz="2000" b="1" dirty="0" smtClean="0">
                <a:latin typeface="+mj-lt"/>
              </a:rPr>
              <a:t>Number of People </a:t>
            </a:r>
            <a:r>
              <a:rPr lang="en-US" sz="2000" b="1" dirty="0" smtClean="0">
                <a:latin typeface="+mj-lt"/>
              </a:rPr>
              <a:t>Groups:  </a:t>
            </a:r>
            <a:r>
              <a:rPr lang="en-US" sz="2000" dirty="0" smtClean="0">
                <a:latin typeface="+mj-lt"/>
              </a:rPr>
              <a:t>2,373</a:t>
            </a:r>
            <a:r>
              <a:rPr lang="en-US" sz="2000" dirty="0" smtClean="0">
                <a:latin typeface="+mj-lt"/>
              </a:rPr>
              <a:t/>
            </a:r>
            <a:br>
              <a:rPr lang="en-US" sz="2000" dirty="0" smtClean="0">
                <a:latin typeface="+mj-lt"/>
              </a:rPr>
            </a:br>
            <a:r>
              <a:rPr lang="en-US" sz="2000" b="1" dirty="0" smtClean="0">
                <a:latin typeface="+mj-lt"/>
              </a:rPr>
              <a:t>People Groups </a:t>
            </a:r>
            <a:r>
              <a:rPr lang="en-US" sz="2000" b="1" dirty="0" smtClean="0">
                <a:latin typeface="+mj-lt"/>
              </a:rPr>
              <a:t>Unreached: </a:t>
            </a:r>
            <a:r>
              <a:rPr lang="en-US" sz="2000" dirty="0" smtClean="0">
                <a:latin typeface="+mj-lt"/>
              </a:rPr>
              <a:t>2,135 </a:t>
            </a:r>
            <a:r>
              <a:rPr lang="en-US" sz="2000" dirty="0" smtClean="0">
                <a:latin typeface="+mj-lt"/>
              </a:rPr>
              <a:t>(90.0%)</a:t>
            </a:r>
            <a:br>
              <a:rPr lang="en-US" sz="2000" dirty="0" smtClean="0">
                <a:latin typeface="+mj-lt"/>
              </a:rPr>
            </a:br>
            <a:r>
              <a:rPr lang="en-US" sz="2000" b="1" dirty="0" smtClean="0">
                <a:latin typeface="+mj-lt"/>
              </a:rPr>
              <a:t>Progress </a:t>
            </a:r>
            <a:r>
              <a:rPr lang="en-US" sz="2000" b="1" dirty="0" smtClean="0">
                <a:latin typeface="+mj-lt"/>
              </a:rPr>
              <a:t>Level Total Population: </a:t>
            </a:r>
            <a:r>
              <a:rPr lang="en-US" sz="2000" dirty="0" smtClean="0">
                <a:latin typeface="+mj-lt"/>
              </a:rPr>
              <a:t>1,400,230,000</a:t>
            </a:r>
            <a:r>
              <a:rPr lang="en-US" sz="2000" dirty="0" smtClean="0">
                <a:latin typeface="+mj-lt"/>
              </a:rPr>
              <a:t/>
            </a:r>
            <a:br>
              <a:rPr lang="en-US" sz="2000" dirty="0" smtClean="0">
                <a:latin typeface="+mj-lt"/>
              </a:rPr>
            </a:br>
            <a:r>
              <a:rPr lang="en-US" sz="2000" b="1" dirty="0" smtClean="0">
                <a:latin typeface="+mj-lt"/>
              </a:rPr>
              <a:t>Population in </a:t>
            </a:r>
            <a:r>
              <a:rPr lang="en-US" sz="2000" b="1" dirty="0" smtClean="0">
                <a:latin typeface="+mj-lt"/>
              </a:rPr>
              <a:t>Unreached: </a:t>
            </a:r>
            <a:r>
              <a:rPr lang="en-US" sz="2000" dirty="0" smtClean="0">
                <a:solidFill>
                  <a:srgbClr val="FF0000"/>
                </a:solidFill>
                <a:latin typeface="+mj-lt"/>
              </a:rPr>
              <a:t>1,332,045,000 </a:t>
            </a:r>
            <a:r>
              <a:rPr lang="en-US" sz="2000" dirty="0" smtClean="0">
                <a:solidFill>
                  <a:srgbClr val="FF0000"/>
                </a:solidFill>
                <a:latin typeface="+mj-lt"/>
              </a:rPr>
              <a:t>(95.1%)</a:t>
            </a:r>
            <a:r>
              <a:rPr lang="en-US" sz="2000" dirty="0" smtClean="0">
                <a:latin typeface="+mj-lt"/>
              </a:rPr>
              <a:t/>
            </a:r>
            <a:br>
              <a:rPr lang="en-US" sz="2000" dirty="0" smtClean="0">
                <a:latin typeface="+mj-lt"/>
              </a:rPr>
            </a:br>
            <a:r>
              <a:rPr lang="en-US" sz="2000" b="1" dirty="0" smtClean="0">
                <a:latin typeface="+mj-lt"/>
              </a:rPr>
              <a:t>Largest </a:t>
            </a:r>
            <a:r>
              <a:rPr lang="en-US" sz="2000" b="1" dirty="0" smtClean="0">
                <a:latin typeface="+mj-lt"/>
              </a:rPr>
              <a:t>Religion</a:t>
            </a:r>
            <a:r>
              <a:rPr lang="en-US" sz="2000" b="1" dirty="0" smtClean="0">
                <a:solidFill>
                  <a:srgbClr val="FF0000"/>
                </a:solidFill>
                <a:latin typeface="+mj-lt"/>
              </a:rPr>
              <a:t>: Hinduism 80.1% </a:t>
            </a:r>
            <a:r>
              <a:rPr lang="en-US" sz="2000" dirty="0" smtClean="0">
                <a:latin typeface="+mj-lt"/>
              </a:rPr>
              <a:t/>
            </a:r>
            <a:br>
              <a:rPr lang="en-US" sz="2000" dirty="0" smtClean="0">
                <a:latin typeface="+mj-lt"/>
              </a:rPr>
            </a:br>
            <a:r>
              <a:rPr lang="en-US" sz="2000" b="1" dirty="0" smtClean="0">
                <a:latin typeface="+mj-lt"/>
              </a:rPr>
              <a:t>% Christian Adherent </a:t>
            </a:r>
            <a:r>
              <a:rPr lang="en-US" sz="2000" b="1" dirty="0" smtClean="0">
                <a:solidFill>
                  <a:srgbClr val="FF0000"/>
                </a:solidFill>
                <a:latin typeface="+mj-lt"/>
              </a:rPr>
              <a:t>* </a:t>
            </a:r>
            <a:r>
              <a:rPr lang="en-US" sz="2000" dirty="0" smtClean="0">
                <a:solidFill>
                  <a:srgbClr val="FF0000"/>
                </a:solidFill>
                <a:latin typeface="+mj-lt"/>
              </a:rPr>
              <a:t>2.32%</a:t>
            </a:r>
            <a:r>
              <a:rPr lang="en-US" sz="2000" dirty="0" smtClean="0">
                <a:latin typeface="+mj-lt"/>
              </a:rPr>
              <a:t/>
            </a:r>
            <a:br>
              <a:rPr lang="en-US" sz="2000" dirty="0" smtClean="0">
                <a:latin typeface="+mj-lt"/>
              </a:rPr>
            </a:br>
            <a:r>
              <a:rPr lang="en-US" sz="2000" b="1" dirty="0" smtClean="0">
                <a:latin typeface="+mj-lt"/>
              </a:rPr>
              <a:t>% </a:t>
            </a:r>
            <a:r>
              <a:rPr lang="en-US" sz="2000" b="1" dirty="0" smtClean="0">
                <a:latin typeface="+mj-lt"/>
              </a:rPr>
              <a:t>Evangelical : </a:t>
            </a:r>
            <a:r>
              <a:rPr lang="en-US" sz="2000" dirty="0" smtClean="0">
                <a:latin typeface="+mj-lt"/>
              </a:rPr>
              <a:t>Unknown</a:t>
            </a:r>
            <a:r>
              <a:rPr lang="en-US" sz="2000" dirty="0" smtClean="0">
                <a:latin typeface="+mj-lt"/>
              </a:rPr>
              <a:t/>
            </a:r>
            <a:br>
              <a:rPr lang="en-US" sz="2000" dirty="0" smtClean="0">
                <a:latin typeface="+mj-lt"/>
              </a:rPr>
            </a:br>
            <a:r>
              <a:rPr lang="en-US" sz="2000" b="1" dirty="0" smtClean="0">
                <a:latin typeface="+mj-lt"/>
              </a:rPr>
              <a:t>Evangelical Annual Growth Rate</a:t>
            </a:r>
            <a:br>
              <a:rPr lang="en-US" sz="2000" b="1" dirty="0" smtClean="0">
                <a:latin typeface="+mj-lt"/>
              </a:rPr>
            </a:br>
            <a:r>
              <a:rPr lang="en-US" sz="2000" dirty="0" smtClean="0">
                <a:latin typeface="+mj-lt"/>
              </a:rPr>
              <a:t>3.9%(Global Rate = 2.6%)</a:t>
            </a:r>
            <a:endParaRPr lang="en-US" sz="2000" dirty="0">
              <a:latin typeface="+mj-lt"/>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381000"/>
          </a:xfrm>
        </p:spPr>
        <p:txBody>
          <a:bodyPr>
            <a:noAutofit/>
          </a:bodyPr>
          <a:lstStyle/>
          <a:p>
            <a:r>
              <a:rPr lang="en-US" sz="2400" b="1" dirty="0" smtClean="0">
                <a:solidFill>
                  <a:srgbClr val="002060"/>
                </a:solidFill>
              </a:rPr>
              <a:t>Unreached groups of </a:t>
            </a:r>
            <a:r>
              <a:rPr lang="en-US" sz="2400" b="1" dirty="0" err="1" smtClean="0">
                <a:solidFill>
                  <a:srgbClr val="002060"/>
                </a:solidFill>
              </a:rPr>
              <a:t>Telangana</a:t>
            </a:r>
            <a:r>
              <a:rPr lang="en-US" sz="2400" b="1" dirty="0" smtClean="0">
                <a:solidFill>
                  <a:srgbClr val="002060"/>
                </a:solidFill>
              </a:rPr>
              <a:t> &amp; Maharashtra: Children life styles </a:t>
            </a:r>
            <a:endParaRPr lang="en-US" sz="2400" b="1" dirty="0">
              <a:solidFill>
                <a:srgbClr val="002060"/>
              </a:solidFill>
            </a:endParaRPr>
          </a:p>
        </p:txBody>
      </p:sp>
      <p:pic>
        <p:nvPicPr>
          <p:cNvPr id="9" name="Picture 8" descr="PONNALA INDIA (21).jpg"/>
          <p:cNvPicPr>
            <a:picLocks noChangeAspect="1"/>
          </p:cNvPicPr>
          <p:nvPr/>
        </p:nvPicPr>
        <p:blipFill>
          <a:blip r:embed="rId2" cstate="print"/>
          <a:stretch>
            <a:fillRect/>
          </a:stretch>
        </p:blipFill>
        <p:spPr>
          <a:xfrm>
            <a:off x="152400" y="914400"/>
            <a:ext cx="2362200" cy="2209800"/>
          </a:xfrm>
          <a:prstGeom prst="rect">
            <a:avLst/>
          </a:prstGeom>
        </p:spPr>
      </p:pic>
      <p:pic>
        <p:nvPicPr>
          <p:cNvPr id="10" name="Picture 9" descr="PONNALA INDIA (19).jpg"/>
          <p:cNvPicPr>
            <a:picLocks noChangeAspect="1"/>
          </p:cNvPicPr>
          <p:nvPr/>
        </p:nvPicPr>
        <p:blipFill>
          <a:blip r:embed="rId3"/>
          <a:stretch>
            <a:fillRect/>
          </a:stretch>
        </p:blipFill>
        <p:spPr>
          <a:xfrm>
            <a:off x="152400" y="4876800"/>
            <a:ext cx="2362200" cy="1824037"/>
          </a:xfrm>
          <a:prstGeom prst="rect">
            <a:avLst/>
          </a:prstGeom>
        </p:spPr>
      </p:pic>
      <p:pic>
        <p:nvPicPr>
          <p:cNvPr id="12" name="Picture 11" descr="PONNALA INDIA (22).JPG"/>
          <p:cNvPicPr>
            <a:picLocks noChangeAspect="1"/>
          </p:cNvPicPr>
          <p:nvPr/>
        </p:nvPicPr>
        <p:blipFill>
          <a:blip r:embed="rId4" cstate="print"/>
          <a:stretch>
            <a:fillRect/>
          </a:stretch>
        </p:blipFill>
        <p:spPr>
          <a:xfrm>
            <a:off x="2514600" y="3124200"/>
            <a:ext cx="1905000" cy="1752600"/>
          </a:xfrm>
          <a:prstGeom prst="rect">
            <a:avLst/>
          </a:prstGeom>
        </p:spPr>
      </p:pic>
      <p:pic>
        <p:nvPicPr>
          <p:cNvPr id="13" name="Picture 12" descr="PONNALA INDIA (25).JPG"/>
          <p:cNvPicPr>
            <a:picLocks noChangeAspect="1"/>
          </p:cNvPicPr>
          <p:nvPr/>
        </p:nvPicPr>
        <p:blipFill>
          <a:blip r:embed="rId5" cstate="print"/>
          <a:stretch>
            <a:fillRect/>
          </a:stretch>
        </p:blipFill>
        <p:spPr>
          <a:xfrm>
            <a:off x="152400" y="3124200"/>
            <a:ext cx="2362200" cy="1752600"/>
          </a:xfrm>
          <a:prstGeom prst="rect">
            <a:avLst/>
          </a:prstGeom>
        </p:spPr>
      </p:pic>
      <p:pic>
        <p:nvPicPr>
          <p:cNvPr id="14" name="Picture 13" descr="PONNALA INDIA (30).JPG"/>
          <p:cNvPicPr>
            <a:picLocks noChangeAspect="1"/>
          </p:cNvPicPr>
          <p:nvPr/>
        </p:nvPicPr>
        <p:blipFill>
          <a:blip r:embed="rId6" cstate="print"/>
          <a:stretch>
            <a:fillRect/>
          </a:stretch>
        </p:blipFill>
        <p:spPr>
          <a:xfrm rot="5400000">
            <a:off x="2619375" y="4772025"/>
            <a:ext cx="1752600" cy="1962150"/>
          </a:xfrm>
          <a:prstGeom prst="rect">
            <a:avLst/>
          </a:prstGeom>
        </p:spPr>
      </p:pic>
      <p:sp>
        <p:nvSpPr>
          <p:cNvPr id="15" name="Rectangle 14"/>
          <p:cNvSpPr/>
          <p:nvPr/>
        </p:nvSpPr>
        <p:spPr>
          <a:xfrm>
            <a:off x="4495800" y="838201"/>
            <a:ext cx="4419600" cy="6186309"/>
          </a:xfrm>
          <a:prstGeom prst="rect">
            <a:avLst/>
          </a:prstGeom>
        </p:spPr>
        <p:txBody>
          <a:bodyPr wrap="square">
            <a:spAutoFit/>
          </a:bodyPr>
          <a:lstStyle/>
          <a:p>
            <a:pPr>
              <a:buFont typeface="Wingdings" pitchFamily="2" charset="2"/>
              <a:buChar char="q"/>
            </a:pPr>
            <a:r>
              <a:rPr lang="en-US" dirty="0" smtClean="0"/>
              <a:t> </a:t>
            </a:r>
            <a:r>
              <a:rPr lang="en-US" dirty="0" smtClean="0">
                <a:latin typeface="+mj-lt"/>
              </a:rPr>
              <a:t>There </a:t>
            </a:r>
            <a:r>
              <a:rPr lang="en-US" dirty="0" smtClean="0">
                <a:latin typeface="+mj-lt"/>
              </a:rPr>
              <a:t>are as many as 597,483 inhabited </a:t>
            </a:r>
            <a:r>
              <a:rPr lang="en-US" dirty="0" smtClean="0">
                <a:latin typeface="+mj-lt"/>
              </a:rPr>
              <a:t> villages </a:t>
            </a:r>
            <a:r>
              <a:rPr lang="en-US" dirty="0" smtClean="0">
                <a:latin typeface="+mj-lt"/>
              </a:rPr>
              <a:t>in India and among them </a:t>
            </a:r>
            <a:r>
              <a:rPr lang="en-US" b="1" dirty="0" smtClean="0">
                <a:latin typeface="+mj-lt"/>
              </a:rPr>
              <a:t>82,149 villages have a population size of less than 200</a:t>
            </a:r>
            <a:r>
              <a:rPr lang="en-US" dirty="0" smtClean="0">
                <a:latin typeface="+mj-lt"/>
              </a:rPr>
              <a:t> . Nearly half of the rural population of India is residing in 115,029 villages with population more than 2,000 but less than 10,000</a:t>
            </a:r>
            <a:r>
              <a:rPr lang="en-US" dirty="0" smtClean="0">
                <a:latin typeface="+mj-lt"/>
              </a:rPr>
              <a:t>.</a:t>
            </a:r>
          </a:p>
          <a:p>
            <a:pPr>
              <a:buFont typeface="Wingdings" pitchFamily="2" charset="2"/>
              <a:buChar char="q"/>
            </a:pPr>
            <a:r>
              <a:rPr lang="en-US" dirty="0" smtClean="0">
                <a:latin typeface="+mj-lt"/>
              </a:rPr>
              <a:t>Tribal girls are </a:t>
            </a:r>
            <a:r>
              <a:rPr lang="en-US" b="1" dirty="0" smtClean="0">
                <a:latin typeface="+mj-lt"/>
              </a:rPr>
              <a:t>not allowed </a:t>
            </a:r>
            <a:r>
              <a:rPr lang="en-US" dirty="0" smtClean="0">
                <a:latin typeface="+mj-lt"/>
              </a:rPr>
              <a:t>to go </a:t>
            </a:r>
            <a:r>
              <a:rPr lang="en-US" b="1" dirty="0" smtClean="0">
                <a:latin typeface="+mj-lt"/>
              </a:rPr>
              <a:t>to school </a:t>
            </a:r>
            <a:r>
              <a:rPr lang="en-US" dirty="0" smtClean="0">
                <a:latin typeface="+mj-lt"/>
              </a:rPr>
              <a:t>and getting </a:t>
            </a:r>
            <a:r>
              <a:rPr lang="en-US" b="1" dirty="0" smtClean="0">
                <a:latin typeface="+mj-lt"/>
              </a:rPr>
              <a:t>married </a:t>
            </a:r>
            <a:r>
              <a:rPr lang="en-US" dirty="0" smtClean="0">
                <a:latin typeface="+mj-lt"/>
              </a:rPr>
              <a:t>in </a:t>
            </a:r>
            <a:r>
              <a:rPr lang="en-US" b="1" dirty="0" smtClean="0">
                <a:latin typeface="+mj-lt"/>
              </a:rPr>
              <a:t>age of 12 or 13 </a:t>
            </a:r>
          </a:p>
          <a:p>
            <a:pPr>
              <a:buFont typeface="Wingdings" pitchFamily="2" charset="2"/>
              <a:buChar char="q"/>
            </a:pPr>
            <a:r>
              <a:rPr lang="en-US" dirty="0" smtClean="0"/>
              <a:t>Boys are </a:t>
            </a:r>
            <a:r>
              <a:rPr lang="en-US" b="1" dirty="0" smtClean="0"/>
              <a:t>sold </a:t>
            </a:r>
            <a:r>
              <a:rPr lang="en-US" dirty="0" smtClean="0"/>
              <a:t>by parents to the land lords as a slaves for life </a:t>
            </a:r>
            <a:r>
              <a:rPr lang="en-US" dirty="0" smtClean="0"/>
              <a:t>time</a:t>
            </a:r>
            <a:endParaRPr lang="en-US" dirty="0" smtClean="0">
              <a:latin typeface="+mj-lt"/>
            </a:endParaRPr>
          </a:p>
          <a:p>
            <a:pPr>
              <a:buFont typeface="Wingdings" pitchFamily="2" charset="2"/>
              <a:buChar char="q"/>
            </a:pPr>
            <a:r>
              <a:rPr lang="en-US" dirty="0" smtClean="0">
                <a:latin typeface="+mj-lt"/>
              </a:rPr>
              <a:t>Tribal kids are offered as </a:t>
            </a:r>
            <a:r>
              <a:rPr lang="en-US" b="1" dirty="0" smtClean="0">
                <a:latin typeface="+mj-lt"/>
              </a:rPr>
              <a:t>human sacrifice </a:t>
            </a:r>
            <a:r>
              <a:rPr lang="en-US" dirty="0" smtClean="0">
                <a:latin typeface="+mj-lt"/>
              </a:rPr>
              <a:t>to the idols by their own parents </a:t>
            </a:r>
          </a:p>
          <a:p>
            <a:pPr>
              <a:buFont typeface="Wingdings" pitchFamily="2" charset="2"/>
              <a:buChar char="q"/>
            </a:pPr>
            <a:r>
              <a:rPr lang="en-US" b="1" dirty="0" smtClean="0">
                <a:latin typeface="+mj-lt"/>
              </a:rPr>
              <a:t>alcohol &amp; smoking </a:t>
            </a:r>
            <a:r>
              <a:rPr lang="en-US" dirty="0" smtClean="0">
                <a:latin typeface="+mj-lt"/>
              </a:rPr>
              <a:t>habit is from the childhood they make it in their homes </a:t>
            </a:r>
          </a:p>
          <a:p>
            <a:pPr>
              <a:buFont typeface="Wingdings" pitchFamily="2" charset="2"/>
              <a:buChar char="q"/>
            </a:pPr>
            <a:r>
              <a:rPr lang="en-US" b="1" dirty="0" smtClean="0">
                <a:latin typeface="+mj-lt"/>
              </a:rPr>
              <a:t>hunting &amp; forming </a:t>
            </a:r>
            <a:r>
              <a:rPr lang="en-US" dirty="0" smtClean="0">
                <a:latin typeface="+mj-lt"/>
              </a:rPr>
              <a:t>is trained by childhood</a:t>
            </a:r>
          </a:p>
          <a:p>
            <a:pPr>
              <a:buFont typeface="Wingdings" pitchFamily="2" charset="2"/>
              <a:buChar char="q"/>
            </a:pPr>
            <a:r>
              <a:rPr lang="en-US" b="1" dirty="0" smtClean="0">
                <a:latin typeface="+mj-lt"/>
              </a:rPr>
              <a:t>Which craft </a:t>
            </a:r>
            <a:r>
              <a:rPr lang="en-US" dirty="0" smtClean="0">
                <a:latin typeface="+mj-lt"/>
              </a:rPr>
              <a:t>is one of the famous practice to earning from childhood </a:t>
            </a:r>
          </a:p>
          <a:p>
            <a:pPr>
              <a:buFont typeface="Wingdings" pitchFamily="2" charset="2"/>
              <a:buChar char="q"/>
            </a:pPr>
            <a:r>
              <a:rPr lang="en-US" b="1" dirty="0" smtClean="0">
                <a:latin typeface="+mj-lt"/>
              </a:rPr>
              <a:t>Begging &amp; stealing </a:t>
            </a:r>
            <a:r>
              <a:rPr lang="en-US" dirty="0" smtClean="0">
                <a:latin typeface="+mj-lt"/>
              </a:rPr>
              <a:t>is thought by the parents </a:t>
            </a:r>
          </a:p>
          <a:p>
            <a:endParaRPr lang="en-US" dirty="0" smtClean="0">
              <a:latin typeface="+mj-lt"/>
            </a:endParaRPr>
          </a:p>
          <a:p>
            <a:pPr>
              <a:buFont typeface="Wingdings" pitchFamily="2" charset="2"/>
              <a:buChar char="q"/>
            </a:pPr>
            <a:endParaRPr lang="en-US" dirty="0"/>
          </a:p>
        </p:txBody>
      </p:sp>
      <p:pic>
        <p:nvPicPr>
          <p:cNvPr id="16" name="Picture 15" descr="23632589_1788764781135634_2422374177264708333_o.jpg"/>
          <p:cNvPicPr>
            <a:picLocks noChangeAspect="1"/>
          </p:cNvPicPr>
          <p:nvPr/>
        </p:nvPicPr>
        <p:blipFill>
          <a:blip r:embed="rId7" cstate="print"/>
          <a:stretch>
            <a:fillRect/>
          </a:stretch>
        </p:blipFill>
        <p:spPr>
          <a:xfrm>
            <a:off x="2514600" y="914400"/>
            <a:ext cx="1905000" cy="2209800"/>
          </a:xfrm>
          <a:prstGeom prst="rect">
            <a:avLst/>
          </a:prstGeom>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0" y="762000"/>
            <a:ext cx="4572000" cy="5078313"/>
          </a:xfrm>
          <a:prstGeom prst="rect">
            <a:avLst/>
          </a:prstGeom>
        </p:spPr>
        <p:txBody>
          <a:bodyPr>
            <a:spAutoFit/>
          </a:bodyPr>
          <a:lstStyle/>
          <a:p>
            <a:pPr>
              <a:buFont typeface="Wingdings" pitchFamily="2" charset="2"/>
              <a:buChar char="v"/>
            </a:pPr>
            <a:r>
              <a:rPr lang="en-US" dirty="0" smtClean="0"/>
              <a:t>India consists of 30.3 per cent of extremely poor children living across the world. </a:t>
            </a:r>
            <a:r>
              <a:rPr lang="en-US" b="1" dirty="0" smtClean="0"/>
              <a:t>Close to 9.97 </a:t>
            </a:r>
            <a:r>
              <a:rPr lang="en-US" b="1" dirty="0" err="1" smtClean="0"/>
              <a:t>crore</a:t>
            </a:r>
            <a:r>
              <a:rPr lang="en-US" dirty="0" smtClean="0"/>
              <a:t> children in India live in poverty-stricken conditions</a:t>
            </a:r>
          </a:p>
          <a:p>
            <a:pPr>
              <a:buFont typeface="Wingdings" pitchFamily="2" charset="2"/>
              <a:buChar char="v"/>
            </a:pPr>
            <a:r>
              <a:rPr lang="en-US" dirty="0" smtClean="0"/>
              <a:t>causes of child poverty in India?</a:t>
            </a:r>
          </a:p>
          <a:p>
            <a:r>
              <a:rPr lang="en-US" b="1" dirty="0" smtClean="0"/>
              <a:t>Education and illiteracy</a:t>
            </a:r>
            <a:r>
              <a:rPr lang="en-US" dirty="0" smtClean="0"/>
              <a:t> – Lack of education and growing illiteracy is majorly responsible for poverty in India.</a:t>
            </a:r>
          </a:p>
          <a:p>
            <a:pPr>
              <a:buFont typeface="Wingdings" pitchFamily="2" charset="2"/>
              <a:buChar char="v"/>
            </a:pPr>
            <a:r>
              <a:rPr lang="en-US" dirty="0" smtClean="0"/>
              <a:t> two million fewer children are out-of-school</a:t>
            </a:r>
          </a:p>
          <a:p>
            <a:pPr>
              <a:buFont typeface="Wingdings" pitchFamily="2" charset="2"/>
              <a:buChar char="v"/>
            </a:pPr>
            <a:r>
              <a:rPr lang="en-US" dirty="0" smtClean="0"/>
              <a:t>Poverty has </a:t>
            </a:r>
            <a:r>
              <a:rPr lang="en-US" b="1" dirty="0" smtClean="0"/>
              <a:t>negative impacts on children's health, social, emotional and cognitive development, behavior and educational outcomes</a:t>
            </a:r>
            <a:r>
              <a:rPr lang="en-US" dirty="0" smtClean="0"/>
              <a:t>. </a:t>
            </a:r>
          </a:p>
          <a:p>
            <a:pPr>
              <a:buFont typeface="Wingdings" pitchFamily="2" charset="2"/>
              <a:buChar char="v"/>
            </a:pPr>
            <a:r>
              <a:rPr lang="en-US" dirty="0" smtClean="0"/>
              <a:t>Children born into poverty are more likely to experience a wide range of health problems, including poor nutrition, chronic disease and mental health problems.</a:t>
            </a:r>
            <a:endParaRPr lang="en-US" dirty="0" smtClean="0"/>
          </a:p>
        </p:txBody>
      </p:sp>
      <p:pic>
        <p:nvPicPr>
          <p:cNvPr id="4" name="Picture 3" descr="341ecb3733f192a8d6a4e5bd0fce673e.jpg"/>
          <p:cNvPicPr>
            <a:picLocks noChangeAspect="1"/>
          </p:cNvPicPr>
          <p:nvPr/>
        </p:nvPicPr>
        <p:blipFill>
          <a:blip r:embed="rId2"/>
          <a:stretch>
            <a:fillRect/>
          </a:stretch>
        </p:blipFill>
        <p:spPr>
          <a:xfrm>
            <a:off x="228600" y="304800"/>
            <a:ext cx="1752600" cy="2133600"/>
          </a:xfrm>
          <a:prstGeom prst="rect">
            <a:avLst/>
          </a:prstGeom>
        </p:spPr>
      </p:pic>
      <p:pic>
        <p:nvPicPr>
          <p:cNvPr id="5" name="Picture 4" descr="5be7a20f45c32.jpg"/>
          <p:cNvPicPr>
            <a:picLocks noChangeAspect="1"/>
          </p:cNvPicPr>
          <p:nvPr/>
        </p:nvPicPr>
        <p:blipFill>
          <a:blip r:embed="rId3"/>
          <a:stretch>
            <a:fillRect/>
          </a:stretch>
        </p:blipFill>
        <p:spPr>
          <a:xfrm>
            <a:off x="1981200" y="304800"/>
            <a:ext cx="2209800" cy="2133600"/>
          </a:xfrm>
          <a:prstGeom prst="rect">
            <a:avLst/>
          </a:prstGeom>
        </p:spPr>
      </p:pic>
      <p:pic>
        <p:nvPicPr>
          <p:cNvPr id="6" name="Picture 5" descr="child-poverty--india.jpg"/>
          <p:cNvPicPr>
            <a:picLocks noChangeAspect="1"/>
          </p:cNvPicPr>
          <p:nvPr/>
        </p:nvPicPr>
        <p:blipFill>
          <a:blip r:embed="rId4" cstate="print"/>
          <a:stretch>
            <a:fillRect/>
          </a:stretch>
        </p:blipFill>
        <p:spPr>
          <a:xfrm>
            <a:off x="228600" y="2438400"/>
            <a:ext cx="1752600" cy="1828800"/>
          </a:xfrm>
          <a:prstGeom prst="rect">
            <a:avLst/>
          </a:prstGeom>
        </p:spPr>
      </p:pic>
      <p:pic>
        <p:nvPicPr>
          <p:cNvPr id="7" name="Picture 6" descr="dc-Cover-01o5gcitujt90jg84fefrv8955-20161008024432.Medi.jpeg"/>
          <p:cNvPicPr>
            <a:picLocks noChangeAspect="1"/>
          </p:cNvPicPr>
          <p:nvPr/>
        </p:nvPicPr>
        <p:blipFill>
          <a:blip r:embed="rId5"/>
          <a:stretch>
            <a:fillRect/>
          </a:stretch>
        </p:blipFill>
        <p:spPr>
          <a:xfrm>
            <a:off x="1981201" y="2438400"/>
            <a:ext cx="2209800" cy="1828800"/>
          </a:xfrm>
          <a:prstGeom prst="rect">
            <a:avLst/>
          </a:prstGeom>
        </p:spPr>
      </p:pic>
      <p:pic>
        <p:nvPicPr>
          <p:cNvPr id="8" name="Picture 7" descr="images.jpg"/>
          <p:cNvPicPr>
            <a:picLocks noChangeAspect="1"/>
          </p:cNvPicPr>
          <p:nvPr/>
        </p:nvPicPr>
        <p:blipFill>
          <a:blip r:embed="rId6"/>
          <a:stretch>
            <a:fillRect/>
          </a:stretch>
        </p:blipFill>
        <p:spPr>
          <a:xfrm>
            <a:off x="1981200" y="4267200"/>
            <a:ext cx="2209800" cy="1600200"/>
          </a:xfrm>
          <a:prstGeom prst="rect">
            <a:avLst/>
          </a:prstGeom>
        </p:spPr>
      </p:pic>
      <p:pic>
        <p:nvPicPr>
          <p:cNvPr id="9" name="Picture 8" descr="street_kids10.jpeg"/>
          <p:cNvPicPr>
            <a:picLocks noChangeAspect="1"/>
          </p:cNvPicPr>
          <p:nvPr/>
        </p:nvPicPr>
        <p:blipFill>
          <a:blip r:embed="rId7"/>
          <a:stretch>
            <a:fillRect/>
          </a:stretch>
        </p:blipFill>
        <p:spPr>
          <a:xfrm>
            <a:off x="228600" y="4267201"/>
            <a:ext cx="1709737" cy="1600200"/>
          </a:xfrm>
          <a:prstGeom prst="rect">
            <a:avLst/>
          </a:prstGeom>
        </p:spPr>
      </p:pic>
      <p:pic>
        <p:nvPicPr>
          <p:cNvPr id="10" name="Picture 9" descr="575197.jpg"/>
          <p:cNvPicPr>
            <a:picLocks noChangeAspect="1"/>
          </p:cNvPicPr>
          <p:nvPr/>
        </p:nvPicPr>
        <p:blipFill>
          <a:blip r:embed="rId8"/>
          <a:stretch>
            <a:fillRect/>
          </a:stretch>
        </p:blipFill>
        <p:spPr>
          <a:xfrm>
            <a:off x="228600" y="5867400"/>
            <a:ext cx="8610600" cy="795337"/>
          </a:xfrm>
          <a:prstGeom prst="rect">
            <a:avLst/>
          </a:prstGeom>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800" smtClean="0"/>
              <a:t/>
            </a:r>
            <a:br>
              <a:rPr sz="2800" smtClean="0"/>
            </a:br>
            <a:endParaRPr lang="en-US" sz="2800" dirty="0"/>
          </a:p>
        </p:txBody>
      </p:sp>
      <p:sp>
        <p:nvSpPr>
          <p:cNvPr id="3" name="Text Placeholder 2"/>
          <p:cNvSpPr>
            <a:spLocks noGrp="1"/>
          </p:cNvSpPr>
          <p:nvPr>
            <p:ph type="body" idx="1"/>
          </p:nvPr>
        </p:nvSpPr>
        <p:spPr>
          <a:xfrm>
            <a:off x="228600" y="457200"/>
            <a:ext cx="4038600" cy="5943600"/>
          </a:xfrm>
        </p:spPr>
        <p:txBody>
          <a:bodyPr>
            <a:normAutofit lnSpcReduction="10000"/>
          </a:bodyPr>
          <a:lstStyle/>
          <a:p>
            <a:r>
              <a:rPr lang="en-US" sz="2400" b="1" u="sng" dirty="0" smtClean="0">
                <a:solidFill>
                  <a:srgbClr val="FFFF00"/>
                </a:solidFill>
                <a:latin typeface="+mj-lt"/>
              </a:rPr>
              <a:t>How </a:t>
            </a:r>
            <a:r>
              <a:rPr lang="en-US" sz="2400" b="1" u="sng" dirty="0" smtClean="0">
                <a:solidFill>
                  <a:srgbClr val="FFFF00"/>
                </a:solidFill>
                <a:latin typeface="+mj-lt"/>
              </a:rPr>
              <a:t>can we stop child poverty?</a:t>
            </a:r>
            <a:r>
              <a:rPr lang="en-US" sz="2400" dirty="0" smtClean="0">
                <a:latin typeface="+mj-lt"/>
              </a:rPr>
              <a:t/>
            </a:r>
            <a:br>
              <a:rPr lang="en-US" sz="2400" dirty="0" smtClean="0">
                <a:latin typeface="+mj-lt"/>
              </a:rPr>
            </a:br>
            <a:r>
              <a:rPr lang="en-US" sz="2400" dirty="0" smtClean="0">
                <a:solidFill>
                  <a:srgbClr val="FFFF00"/>
                </a:solidFill>
                <a:latin typeface="+mj-lt"/>
              </a:rPr>
              <a:t>This is what might work to reduce poverty</a:t>
            </a:r>
            <a:r>
              <a:rPr lang="en-US" sz="2400" dirty="0" smtClean="0">
                <a:solidFill>
                  <a:srgbClr val="FFFF00"/>
                </a:solidFill>
                <a:latin typeface="+mj-lt"/>
              </a:rPr>
              <a:t>.</a:t>
            </a:r>
          </a:p>
          <a:p>
            <a:pPr>
              <a:buFont typeface="Wingdings" pitchFamily="2" charset="2"/>
              <a:buChar char="v"/>
            </a:pPr>
            <a:r>
              <a:rPr lang="en-US" sz="2400" b="1" dirty="0" smtClean="0">
                <a:latin typeface="+mj-lt"/>
              </a:rPr>
              <a:t>Prayer </a:t>
            </a:r>
          </a:p>
          <a:p>
            <a:pPr>
              <a:buFont typeface="Wingdings" pitchFamily="2" charset="2"/>
              <a:buChar char="v"/>
            </a:pPr>
            <a:r>
              <a:rPr lang="en-US" sz="2400" b="1" dirty="0" smtClean="0">
                <a:latin typeface="+mj-lt"/>
              </a:rPr>
              <a:t>Parental Relationships.</a:t>
            </a:r>
          </a:p>
          <a:p>
            <a:pPr>
              <a:buFont typeface="Wingdings" pitchFamily="2" charset="2"/>
              <a:buChar char="v"/>
            </a:pPr>
            <a:r>
              <a:rPr lang="en-US" sz="2400" b="1" dirty="0" smtClean="0">
                <a:latin typeface="+mj-lt"/>
              </a:rPr>
              <a:t>Better </a:t>
            </a:r>
            <a:r>
              <a:rPr lang="en-US" sz="2400" b="1" dirty="0" smtClean="0">
                <a:latin typeface="+mj-lt"/>
              </a:rPr>
              <a:t>Parenting. </a:t>
            </a:r>
          </a:p>
          <a:p>
            <a:pPr>
              <a:buFont typeface="Wingdings" pitchFamily="2" charset="2"/>
              <a:buChar char="v"/>
            </a:pPr>
            <a:r>
              <a:rPr lang="en-US" sz="2400" b="1" dirty="0" smtClean="0">
                <a:latin typeface="+mj-lt"/>
              </a:rPr>
              <a:t>Develop </a:t>
            </a:r>
            <a:r>
              <a:rPr lang="en-US" sz="2400" b="1" dirty="0" smtClean="0">
                <a:latin typeface="+mj-lt"/>
              </a:rPr>
              <a:t>early years (</a:t>
            </a:r>
            <a:r>
              <a:rPr lang="en-US" sz="2400" b="1" dirty="0" smtClean="0">
                <a:latin typeface="+mj-lt"/>
              </a:rPr>
              <a:t>pre-school)</a:t>
            </a:r>
          </a:p>
          <a:p>
            <a:pPr>
              <a:buFont typeface="Wingdings" pitchFamily="2" charset="2"/>
              <a:buChar char="v"/>
            </a:pPr>
            <a:r>
              <a:rPr lang="en-US" sz="2400" b="1" dirty="0" smtClean="0">
                <a:latin typeface="+mj-lt"/>
              </a:rPr>
              <a:t>education</a:t>
            </a:r>
            <a:r>
              <a:rPr lang="en-US" sz="2400" b="1" dirty="0" smtClean="0">
                <a:latin typeface="+mj-lt"/>
              </a:rPr>
              <a:t>. </a:t>
            </a:r>
          </a:p>
          <a:p>
            <a:pPr>
              <a:buFont typeface="Wingdings" pitchFamily="2" charset="2"/>
              <a:buChar char="v"/>
            </a:pPr>
            <a:r>
              <a:rPr lang="en-US" sz="2400" b="1" dirty="0" smtClean="0">
                <a:latin typeface="+mj-lt"/>
              </a:rPr>
              <a:t>Better </a:t>
            </a:r>
            <a:r>
              <a:rPr lang="en-US" sz="2400" b="1" dirty="0" smtClean="0">
                <a:latin typeface="+mj-lt"/>
              </a:rPr>
              <a:t>primary and secondary </a:t>
            </a:r>
            <a:r>
              <a:rPr lang="en-US" sz="2400" b="1" dirty="0" smtClean="0">
                <a:latin typeface="+mj-lt"/>
              </a:rPr>
              <a:t>education.</a:t>
            </a:r>
          </a:p>
          <a:p>
            <a:pPr>
              <a:buFont typeface="Wingdings" pitchFamily="2" charset="2"/>
              <a:buChar char="v"/>
            </a:pPr>
            <a:r>
              <a:rPr lang="en-US" sz="2400" b="1" dirty="0" smtClean="0">
                <a:latin typeface="+mj-lt"/>
              </a:rPr>
              <a:t>Child care centers </a:t>
            </a:r>
          </a:p>
          <a:p>
            <a:pPr>
              <a:buFont typeface="Wingdings" pitchFamily="2" charset="2"/>
              <a:buChar char="v"/>
            </a:pPr>
            <a:r>
              <a:rPr lang="en-US" sz="2400" b="1" dirty="0" smtClean="0">
                <a:latin typeface="+mj-lt"/>
              </a:rPr>
              <a:t>Orphanages </a:t>
            </a:r>
          </a:p>
          <a:p>
            <a:pPr>
              <a:buFont typeface="Wingdings" pitchFamily="2" charset="2"/>
              <a:buChar char="v"/>
            </a:pPr>
            <a:r>
              <a:rPr lang="en-US" sz="2400" b="1" dirty="0" smtClean="0">
                <a:latin typeface="+mj-lt"/>
              </a:rPr>
              <a:t>Leadership &amp; </a:t>
            </a:r>
            <a:r>
              <a:rPr lang="en-US" sz="2400" b="1" dirty="0" smtClean="0">
                <a:latin typeface="+mj-lt"/>
              </a:rPr>
              <a:t>Commitment</a:t>
            </a:r>
            <a:r>
              <a:rPr lang="en-US" sz="2800" dirty="0" smtClean="0">
                <a:latin typeface="+mj-lt"/>
              </a:rPr>
              <a:t>.</a:t>
            </a:r>
          </a:p>
          <a:p>
            <a:pPr>
              <a:buFont typeface="Wingdings" pitchFamily="2" charset="2"/>
              <a:buChar char="v"/>
            </a:pPr>
            <a:endParaRPr lang="en-US" sz="2400" dirty="0">
              <a:latin typeface="+mj-lt"/>
            </a:endParaRPr>
          </a:p>
        </p:txBody>
      </p:sp>
      <p:pic>
        <p:nvPicPr>
          <p:cNvPr id="6" name="Picture 5" descr="p.jpg"/>
          <p:cNvPicPr>
            <a:picLocks noChangeAspect="1"/>
          </p:cNvPicPr>
          <p:nvPr/>
        </p:nvPicPr>
        <p:blipFill>
          <a:blip r:embed="rId2"/>
          <a:stretch>
            <a:fillRect/>
          </a:stretch>
        </p:blipFill>
        <p:spPr>
          <a:xfrm>
            <a:off x="4648200" y="304800"/>
            <a:ext cx="4267200" cy="2514600"/>
          </a:xfrm>
          <a:prstGeom prst="rect">
            <a:avLst/>
          </a:prstGeom>
        </p:spPr>
      </p:pic>
      <p:pic>
        <p:nvPicPr>
          <p:cNvPr id="7" name="Picture 6" descr="WhatsApp Image 2022-07-05 at 4.42.12 PM.jpeg"/>
          <p:cNvPicPr>
            <a:picLocks noChangeAspect="1"/>
          </p:cNvPicPr>
          <p:nvPr/>
        </p:nvPicPr>
        <p:blipFill>
          <a:blip r:embed="rId3"/>
          <a:stretch>
            <a:fillRect/>
          </a:stretch>
        </p:blipFill>
        <p:spPr>
          <a:xfrm>
            <a:off x="4648200" y="2895600"/>
            <a:ext cx="2133600" cy="3657600"/>
          </a:xfrm>
          <a:prstGeom prst="rect">
            <a:avLst/>
          </a:prstGeom>
        </p:spPr>
      </p:pic>
      <p:pic>
        <p:nvPicPr>
          <p:cNvPr id="9" name="Picture 8" descr="WhatsApp Image 2022-07-09 at 6.24.25 PM.jpeg"/>
          <p:cNvPicPr>
            <a:picLocks noChangeAspect="1"/>
          </p:cNvPicPr>
          <p:nvPr/>
        </p:nvPicPr>
        <p:blipFill>
          <a:blip r:embed="rId4"/>
          <a:stretch>
            <a:fillRect/>
          </a:stretch>
        </p:blipFill>
        <p:spPr>
          <a:xfrm>
            <a:off x="6781800" y="2895600"/>
            <a:ext cx="2133600" cy="3657600"/>
          </a:xfrm>
          <a:prstGeom prst="rect">
            <a:avLst/>
          </a:prstGeom>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324600"/>
            <a:ext cx="9144000" cy="304800"/>
          </a:xfrm>
        </p:spPr>
        <p:txBody>
          <a:bodyPr>
            <a:normAutofit fontScale="92500" lnSpcReduction="10000"/>
          </a:bodyPr>
          <a:lstStyle/>
          <a:p>
            <a:pPr algn="l"/>
            <a:r>
              <a:rPr lang="en-US" dirty="0" err="1" smtClean="0">
                <a:solidFill>
                  <a:schemeClr val="tx1">
                    <a:lumMod val="95000"/>
                    <a:lumOff val="5000"/>
                  </a:schemeClr>
                </a:solidFill>
                <a:latin typeface="Calibri" pitchFamily="34" charset="0"/>
              </a:rPr>
              <a:t>Sathyapal</a:t>
            </a:r>
            <a:r>
              <a:rPr lang="en-US" dirty="0" smtClean="0">
                <a:solidFill>
                  <a:schemeClr val="tx1">
                    <a:lumMod val="95000"/>
                    <a:lumOff val="5000"/>
                  </a:schemeClr>
                </a:solidFill>
                <a:latin typeface="Calibri" pitchFamily="34" charset="0"/>
              </a:rPr>
              <a:t>    </a:t>
            </a:r>
            <a:r>
              <a:rPr lang="en-US" dirty="0" smtClean="0">
                <a:solidFill>
                  <a:schemeClr val="tx1">
                    <a:lumMod val="95000"/>
                    <a:lumOff val="5000"/>
                  </a:schemeClr>
                </a:solidFill>
                <a:latin typeface="Calibri" pitchFamily="34" charset="0"/>
              </a:rPr>
              <a:t>	</a:t>
            </a:r>
            <a:r>
              <a:rPr lang="en-US" dirty="0" err="1" smtClean="0">
                <a:solidFill>
                  <a:schemeClr val="tx1">
                    <a:lumMod val="95000"/>
                    <a:lumOff val="5000"/>
                  </a:schemeClr>
                </a:solidFill>
                <a:latin typeface="Calibri" pitchFamily="34" charset="0"/>
              </a:rPr>
              <a:t>Tirupathi</a:t>
            </a:r>
            <a:r>
              <a:rPr lang="en-US" dirty="0" smtClean="0">
                <a:solidFill>
                  <a:schemeClr val="tx1">
                    <a:lumMod val="95000"/>
                    <a:lumOff val="5000"/>
                  </a:schemeClr>
                </a:solidFill>
                <a:latin typeface="Calibri" pitchFamily="34" charset="0"/>
              </a:rPr>
              <a:t>	   </a:t>
            </a:r>
            <a:r>
              <a:rPr lang="en-US" dirty="0" err="1" smtClean="0">
                <a:solidFill>
                  <a:schemeClr val="tx1">
                    <a:lumMod val="95000"/>
                    <a:lumOff val="5000"/>
                  </a:schemeClr>
                </a:solidFill>
                <a:latin typeface="Calibri" pitchFamily="34" charset="0"/>
              </a:rPr>
              <a:t>Shadrak</a:t>
            </a:r>
            <a:r>
              <a:rPr lang="en-US" dirty="0" smtClean="0">
                <a:solidFill>
                  <a:schemeClr val="tx1">
                    <a:lumMod val="95000"/>
                    <a:lumOff val="5000"/>
                  </a:schemeClr>
                </a:solidFill>
                <a:latin typeface="Calibri" pitchFamily="34" charset="0"/>
              </a:rPr>
              <a:t>	</a:t>
            </a:r>
            <a:r>
              <a:rPr lang="en-US" dirty="0" err="1" smtClean="0">
                <a:solidFill>
                  <a:schemeClr val="tx1">
                    <a:lumMod val="95000"/>
                    <a:lumOff val="5000"/>
                  </a:schemeClr>
                </a:solidFill>
                <a:latin typeface="Calibri" pitchFamily="34" charset="0"/>
              </a:rPr>
              <a:t>Raju</a:t>
            </a:r>
            <a:r>
              <a:rPr lang="en-US" dirty="0" smtClean="0">
                <a:solidFill>
                  <a:schemeClr val="tx1">
                    <a:lumMod val="95000"/>
                    <a:lumOff val="5000"/>
                  </a:schemeClr>
                </a:solidFill>
                <a:latin typeface="Calibri" pitchFamily="34" charset="0"/>
              </a:rPr>
              <a:t>		</a:t>
            </a:r>
            <a:r>
              <a:rPr lang="en-US" dirty="0" err="1" smtClean="0">
                <a:solidFill>
                  <a:schemeClr val="tx1">
                    <a:lumMod val="95000"/>
                    <a:lumOff val="5000"/>
                  </a:schemeClr>
                </a:solidFill>
                <a:latin typeface="Calibri" pitchFamily="34" charset="0"/>
              </a:rPr>
              <a:t>Santhosh</a:t>
            </a:r>
            <a:endParaRPr lang="en-US" dirty="0">
              <a:solidFill>
                <a:schemeClr val="tx1">
                  <a:lumMod val="95000"/>
                  <a:lumOff val="5000"/>
                </a:schemeClr>
              </a:solidFill>
              <a:latin typeface="Calibri" pitchFamily="34" charset="0"/>
            </a:endParaRPr>
          </a:p>
        </p:txBody>
      </p:sp>
      <p:pic>
        <p:nvPicPr>
          <p:cNvPr id="7" name="Content Placeholder 6" descr="India Missionaries (16).jpg"/>
          <p:cNvPicPr>
            <a:picLocks noGrp="1" noChangeAspect="1"/>
          </p:cNvPicPr>
          <p:nvPr>
            <p:ph sz="quarter" idx="2"/>
          </p:nvPr>
        </p:nvPicPr>
        <p:blipFill>
          <a:blip r:embed="rId2" cstate="print"/>
          <a:stretch>
            <a:fillRect/>
          </a:stretch>
        </p:blipFill>
        <p:spPr>
          <a:xfrm>
            <a:off x="5181600" y="762000"/>
            <a:ext cx="1828800" cy="2743200"/>
          </a:xfrm>
          <a:prstGeom prst="rect">
            <a:avLst/>
          </a:prstGeom>
          <a:ln>
            <a:noFill/>
          </a:ln>
          <a:effectLst>
            <a:outerShdw blurRad="292100" dist="139700" dir="2700000" algn="tl" rotWithShape="0">
              <a:srgbClr val="333333">
                <a:alpha val="65000"/>
              </a:srgbClr>
            </a:outerShdw>
          </a:effectLst>
        </p:spPr>
      </p:pic>
      <p:pic>
        <p:nvPicPr>
          <p:cNvPr id="8" name="Content Placeholder 7" descr="India Missionaries (3).jpg"/>
          <p:cNvPicPr>
            <a:picLocks noGrp="1" noChangeAspect="1"/>
          </p:cNvPicPr>
          <p:nvPr>
            <p:ph sz="quarter" idx="4"/>
          </p:nvPr>
        </p:nvPicPr>
        <p:blipFill>
          <a:blip r:embed="rId3"/>
          <a:stretch>
            <a:fillRect/>
          </a:stretch>
        </p:blipFill>
        <p:spPr>
          <a:xfrm>
            <a:off x="0" y="762000"/>
            <a:ext cx="1905000" cy="2743200"/>
          </a:xfrm>
          <a:prstGeom prst="rect">
            <a:avLst/>
          </a:prstGeom>
          <a:ln>
            <a:noFill/>
          </a:ln>
          <a:effectLst>
            <a:outerShdw blurRad="292100" dist="139700" dir="2700000" algn="tl" rotWithShape="0">
              <a:srgbClr val="333333">
                <a:alpha val="65000"/>
              </a:srgbClr>
            </a:outerShdw>
          </a:effectLst>
        </p:spPr>
      </p:pic>
      <p:pic>
        <p:nvPicPr>
          <p:cNvPr id="1026" name="Picture 2" descr="C:\Users\prabhudas\Desktop\LIST 12\12\India Missionaries (5).jpg"/>
          <p:cNvPicPr>
            <a:picLocks noChangeAspect="1" noChangeArrowheads="1"/>
          </p:cNvPicPr>
          <p:nvPr/>
        </p:nvPicPr>
        <p:blipFill>
          <a:blip r:embed="rId4" cstate="print"/>
          <a:srcRect/>
          <a:stretch>
            <a:fillRect/>
          </a:stretch>
        </p:blipFill>
        <p:spPr bwMode="auto">
          <a:xfrm>
            <a:off x="1981200" y="762000"/>
            <a:ext cx="1571625" cy="2743200"/>
          </a:xfrm>
          <a:prstGeom prst="rect">
            <a:avLst/>
          </a:prstGeom>
          <a:ln>
            <a:noFill/>
          </a:ln>
          <a:effectLst>
            <a:outerShdw blurRad="292100" dist="139700" dir="2700000" algn="tl" rotWithShape="0">
              <a:srgbClr val="333333">
                <a:alpha val="65000"/>
              </a:srgbClr>
            </a:outerShdw>
          </a:effectLst>
        </p:spPr>
      </p:pic>
      <p:pic>
        <p:nvPicPr>
          <p:cNvPr id="1027" name="Picture 3" descr="C:\Users\prabhudas\Desktop\LIST 12\12\India Missionaries (6).jpg"/>
          <p:cNvPicPr>
            <a:picLocks noChangeAspect="1" noChangeArrowheads="1"/>
          </p:cNvPicPr>
          <p:nvPr/>
        </p:nvPicPr>
        <p:blipFill>
          <a:blip r:embed="rId5" cstate="print"/>
          <a:srcRect/>
          <a:stretch>
            <a:fillRect/>
          </a:stretch>
        </p:blipFill>
        <p:spPr bwMode="auto">
          <a:xfrm>
            <a:off x="7073892" y="685800"/>
            <a:ext cx="1993908" cy="2895600"/>
          </a:xfrm>
          <a:prstGeom prst="rect">
            <a:avLst/>
          </a:prstGeom>
          <a:ln>
            <a:noFill/>
          </a:ln>
          <a:effectLst>
            <a:outerShdw blurRad="292100" dist="139700" dir="2700000" algn="tl" rotWithShape="0">
              <a:srgbClr val="333333">
                <a:alpha val="65000"/>
              </a:srgbClr>
            </a:outerShdw>
          </a:effectLst>
        </p:spPr>
      </p:pic>
      <p:pic>
        <p:nvPicPr>
          <p:cNvPr id="5" name="Picture 2" descr="C:\Users\prabhudas\Desktop\LIST 12\12\India Missionaries (1).jpeg"/>
          <p:cNvPicPr>
            <a:picLocks noChangeAspect="1" noChangeArrowheads="1"/>
          </p:cNvPicPr>
          <p:nvPr/>
        </p:nvPicPr>
        <p:blipFill>
          <a:blip r:embed="rId6"/>
          <a:srcRect/>
          <a:stretch>
            <a:fillRect/>
          </a:stretch>
        </p:blipFill>
        <p:spPr bwMode="auto">
          <a:xfrm>
            <a:off x="0" y="4038600"/>
            <a:ext cx="1828800" cy="2213043"/>
          </a:xfrm>
          <a:prstGeom prst="rect">
            <a:avLst/>
          </a:prstGeom>
          <a:ln>
            <a:noFill/>
          </a:ln>
          <a:effectLst>
            <a:outerShdw blurRad="292100" dist="139700" dir="2700000" algn="tl" rotWithShape="0">
              <a:srgbClr val="333333">
                <a:alpha val="65000"/>
              </a:srgbClr>
            </a:outerShdw>
          </a:effectLst>
        </p:spPr>
      </p:pic>
      <p:pic>
        <p:nvPicPr>
          <p:cNvPr id="6" name="Picture 3" descr="C:\Users\prabhudas\Desktop\LIST 12\12\India Missionaries (2).jpg"/>
          <p:cNvPicPr>
            <a:picLocks noChangeAspect="1" noChangeArrowheads="1"/>
          </p:cNvPicPr>
          <p:nvPr/>
        </p:nvPicPr>
        <p:blipFill>
          <a:blip r:embed="rId7" cstate="print"/>
          <a:srcRect/>
          <a:stretch>
            <a:fillRect/>
          </a:stretch>
        </p:blipFill>
        <p:spPr bwMode="auto">
          <a:xfrm>
            <a:off x="7086599" y="4038600"/>
            <a:ext cx="1981201" cy="2133600"/>
          </a:xfrm>
          <a:prstGeom prst="rect">
            <a:avLst/>
          </a:prstGeom>
          <a:ln>
            <a:noFill/>
          </a:ln>
          <a:effectLst>
            <a:outerShdw blurRad="292100" dist="139700" dir="2700000" algn="tl" rotWithShape="0">
              <a:srgbClr val="333333">
                <a:alpha val="65000"/>
              </a:srgbClr>
            </a:outerShdw>
          </a:effectLst>
        </p:spPr>
      </p:pic>
      <p:pic>
        <p:nvPicPr>
          <p:cNvPr id="9" name="Picture 4" descr="C:\Users\prabhudas\Desktop\LIST 12\12\India Missionaries (4).jpg"/>
          <p:cNvPicPr>
            <a:picLocks noChangeAspect="1" noChangeArrowheads="1"/>
          </p:cNvPicPr>
          <p:nvPr/>
        </p:nvPicPr>
        <p:blipFill>
          <a:blip r:embed="rId8" cstate="print"/>
          <a:srcRect/>
          <a:stretch>
            <a:fillRect/>
          </a:stretch>
        </p:blipFill>
        <p:spPr bwMode="auto">
          <a:xfrm>
            <a:off x="3581400" y="4038600"/>
            <a:ext cx="1524000" cy="2214562"/>
          </a:xfrm>
          <a:prstGeom prst="rect">
            <a:avLst/>
          </a:prstGeom>
          <a:ln>
            <a:noFill/>
          </a:ln>
          <a:effectLst>
            <a:outerShdw blurRad="292100" dist="139700" dir="2700000" algn="tl" rotWithShape="0">
              <a:srgbClr val="333333">
                <a:alpha val="65000"/>
              </a:srgbClr>
            </a:outerShdw>
          </a:effectLst>
        </p:spPr>
      </p:pic>
      <p:pic>
        <p:nvPicPr>
          <p:cNvPr id="1029" name="Picture 5" descr="C:\Users\prabhudas\Desktop\LIST 12\12\India Missionaries (7).jpg"/>
          <p:cNvPicPr>
            <a:picLocks noChangeAspect="1" noChangeArrowheads="1"/>
          </p:cNvPicPr>
          <p:nvPr/>
        </p:nvPicPr>
        <p:blipFill>
          <a:blip r:embed="rId9" cstate="print"/>
          <a:srcRect/>
          <a:stretch>
            <a:fillRect/>
          </a:stretch>
        </p:blipFill>
        <p:spPr bwMode="auto">
          <a:xfrm>
            <a:off x="5181600" y="4038600"/>
            <a:ext cx="1828800" cy="2133600"/>
          </a:xfrm>
          <a:prstGeom prst="rect">
            <a:avLst/>
          </a:prstGeom>
          <a:ln>
            <a:noFill/>
          </a:ln>
          <a:effectLst>
            <a:outerShdw blurRad="292100" dist="139700" dir="2700000" algn="tl" rotWithShape="0">
              <a:srgbClr val="333333">
                <a:alpha val="65000"/>
              </a:srgbClr>
            </a:outerShdw>
          </a:effectLst>
        </p:spPr>
      </p:pic>
      <p:pic>
        <p:nvPicPr>
          <p:cNvPr id="1030" name="Picture 6" descr="C:\Users\prabhudas\Desktop\LIST 12\12\India Missionaries (8).jpg"/>
          <p:cNvPicPr>
            <a:picLocks noChangeAspect="1" noChangeArrowheads="1"/>
          </p:cNvPicPr>
          <p:nvPr/>
        </p:nvPicPr>
        <p:blipFill>
          <a:blip r:embed="rId10" cstate="print"/>
          <a:srcRect/>
          <a:stretch>
            <a:fillRect/>
          </a:stretch>
        </p:blipFill>
        <p:spPr bwMode="auto">
          <a:xfrm>
            <a:off x="1828800" y="4038600"/>
            <a:ext cx="1746635" cy="220980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0" y="3581400"/>
            <a:ext cx="9144000" cy="369332"/>
          </a:xfrm>
          <a:prstGeom prst="rect">
            <a:avLst/>
          </a:prstGeom>
        </p:spPr>
        <p:txBody>
          <a:bodyPr wrap="square">
            <a:spAutoFit/>
          </a:bodyPr>
          <a:lstStyle/>
          <a:p>
            <a:r>
              <a:rPr lang="en-US" b="1" dirty="0" smtClean="0">
                <a:latin typeface="Calibri" pitchFamily="34" charset="0"/>
              </a:rPr>
              <a:t>Joseph</a:t>
            </a:r>
            <a:r>
              <a:rPr lang="en-US" b="1" dirty="0" smtClean="0">
                <a:latin typeface="Calibri" pitchFamily="34" charset="0"/>
              </a:rPr>
              <a:t>	</a:t>
            </a:r>
            <a:r>
              <a:rPr lang="en-US" b="1" dirty="0" smtClean="0">
                <a:latin typeface="Calibri" pitchFamily="34" charset="0"/>
              </a:rPr>
              <a:t>	Timothy</a:t>
            </a:r>
            <a:r>
              <a:rPr lang="en-US" b="1" dirty="0" smtClean="0">
                <a:latin typeface="Calibri" pitchFamily="34" charset="0"/>
              </a:rPr>
              <a:t>		</a:t>
            </a:r>
            <a:r>
              <a:rPr lang="en-US" b="1" dirty="0" smtClean="0">
                <a:latin typeface="Calibri" pitchFamily="34" charset="0"/>
              </a:rPr>
              <a:t>Sunil</a:t>
            </a:r>
            <a:r>
              <a:rPr lang="en-US" b="1" dirty="0" smtClean="0">
                <a:latin typeface="Calibri" pitchFamily="34" charset="0"/>
              </a:rPr>
              <a:t>	</a:t>
            </a:r>
            <a:r>
              <a:rPr lang="en-US" b="1" dirty="0" smtClean="0">
                <a:latin typeface="Calibri" pitchFamily="34" charset="0"/>
              </a:rPr>
              <a:t>	</a:t>
            </a:r>
            <a:r>
              <a:rPr lang="en-US" b="1" dirty="0" err="1" smtClean="0">
                <a:latin typeface="Calibri" pitchFamily="34" charset="0"/>
              </a:rPr>
              <a:t>Andreah</a:t>
            </a:r>
            <a:r>
              <a:rPr lang="en-US" b="1" dirty="0" smtClean="0">
                <a:latin typeface="Calibri" pitchFamily="34" charset="0"/>
              </a:rPr>
              <a:t>		Rajesh </a:t>
            </a:r>
            <a:r>
              <a:rPr lang="en-US" b="1" dirty="0" smtClean="0">
                <a:latin typeface="Calibri" pitchFamily="34" charset="0"/>
              </a:rPr>
              <a:t>Paul</a:t>
            </a:r>
            <a:endParaRPr lang="en-US" b="1" dirty="0">
              <a:latin typeface="Calibri" pitchFamily="34" charset="0"/>
            </a:endParaRPr>
          </a:p>
        </p:txBody>
      </p:sp>
      <p:sp>
        <p:nvSpPr>
          <p:cNvPr id="16" name="Rectangle 15"/>
          <p:cNvSpPr/>
          <p:nvPr/>
        </p:nvSpPr>
        <p:spPr>
          <a:xfrm>
            <a:off x="0" y="0"/>
            <a:ext cx="9144000" cy="707886"/>
          </a:xfrm>
          <a:prstGeom prst="rect">
            <a:avLst/>
          </a:prstGeom>
        </p:spPr>
        <p:txBody>
          <a:bodyPr wrap="square">
            <a:spAutoFit/>
          </a:bodyPr>
          <a:lstStyle/>
          <a:p>
            <a:pPr algn="ctr"/>
            <a:r>
              <a:rPr lang="en-US" sz="2000" b="1" dirty="0" smtClean="0">
                <a:solidFill>
                  <a:srgbClr val="002060"/>
                </a:solidFill>
                <a:latin typeface="Times New Roman" pitchFamily="18" charset="0"/>
                <a:cs typeface="Times New Roman" pitchFamily="18" charset="0"/>
              </a:rPr>
              <a:t>Our Team of </a:t>
            </a:r>
            <a:r>
              <a:rPr lang="en-US" sz="2000" b="1" dirty="0" smtClean="0">
                <a:solidFill>
                  <a:srgbClr val="002060"/>
                </a:solidFill>
                <a:latin typeface="Times New Roman" pitchFamily="18" charset="0"/>
                <a:cs typeface="Times New Roman" pitchFamily="18" charset="0"/>
              </a:rPr>
              <a:t>Missionaries </a:t>
            </a:r>
            <a:r>
              <a:rPr lang="en-US" sz="2000" b="1" dirty="0" smtClean="0">
                <a:solidFill>
                  <a:srgbClr val="002060"/>
                </a:solidFill>
                <a:latin typeface="Times New Roman" pitchFamily="18" charset="0"/>
                <a:cs typeface="Times New Roman" pitchFamily="18" charset="0"/>
              </a:rPr>
              <a:t>working with us in reaching the unreached </a:t>
            </a:r>
          </a:p>
          <a:p>
            <a:pPr algn="ctr"/>
            <a:r>
              <a:rPr lang="en-US" sz="2000" b="1" dirty="0" smtClean="0">
                <a:solidFill>
                  <a:srgbClr val="002060"/>
                </a:solidFill>
                <a:latin typeface="Times New Roman" pitchFamily="18" charset="0"/>
                <a:cs typeface="Times New Roman" pitchFamily="18" charset="0"/>
              </a:rPr>
              <a:t>unengaged people Groups of India</a:t>
            </a:r>
            <a:endParaRPr lang="en-US" sz="2000" b="1" dirty="0">
              <a:solidFill>
                <a:srgbClr val="002060"/>
              </a:solidFill>
              <a:latin typeface="Times New Roman" pitchFamily="18" charset="0"/>
              <a:cs typeface="Times New Roman" pitchFamily="18" charset="0"/>
            </a:endParaRPr>
          </a:p>
        </p:txBody>
      </p:sp>
      <p:pic>
        <p:nvPicPr>
          <p:cNvPr id="17" name="Picture 16" descr="C:\Users\prabhudas\Downloads\WhatsApp Image 2022-07-08 at 9.26.56 PM.jpeg"/>
          <p:cNvPicPr/>
          <p:nvPr/>
        </p:nvPicPr>
        <p:blipFill>
          <a:blip r:embed="rId11" cstate="print"/>
          <a:srcRect/>
          <a:stretch>
            <a:fillRect/>
          </a:stretch>
        </p:blipFill>
        <p:spPr bwMode="auto">
          <a:xfrm>
            <a:off x="3581400" y="762000"/>
            <a:ext cx="16002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6324600"/>
            <a:ext cx="8686800" cy="381000"/>
          </a:xfrm>
        </p:spPr>
        <p:txBody>
          <a:bodyPr>
            <a:normAutofit fontScale="70000" lnSpcReduction="20000"/>
          </a:bodyPr>
          <a:lstStyle/>
          <a:p>
            <a:pPr algn="l"/>
            <a:r>
              <a:rPr lang="en-US" dirty="0" err="1" smtClean="0">
                <a:solidFill>
                  <a:schemeClr val="tx1"/>
                </a:solidFill>
                <a:latin typeface="Calibri" pitchFamily="34" charset="0"/>
              </a:rPr>
              <a:t>Rathnam</a:t>
            </a:r>
            <a:r>
              <a:rPr lang="en-US" dirty="0" smtClean="0">
                <a:solidFill>
                  <a:schemeClr val="tx1"/>
                </a:solidFill>
                <a:latin typeface="Calibri" pitchFamily="34" charset="0"/>
              </a:rPr>
              <a:t>   </a:t>
            </a:r>
            <a:r>
              <a:rPr lang="en-US" dirty="0" smtClean="0">
                <a:solidFill>
                  <a:schemeClr val="tx1"/>
                </a:solidFill>
                <a:latin typeface="Calibri" pitchFamily="34" charset="0"/>
              </a:rPr>
              <a:t>	 </a:t>
            </a:r>
            <a:r>
              <a:rPr lang="en-US" dirty="0" err="1" smtClean="0">
                <a:solidFill>
                  <a:schemeClr val="tx1"/>
                </a:solidFill>
                <a:latin typeface="Calibri" pitchFamily="34" charset="0"/>
              </a:rPr>
              <a:t>Prabhudev</a:t>
            </a:r>
            <a:r>
              <a:rPr lang="en-US" dirty="0" smtClean="0">
                <a:solidFill>
                  <a:schemeClr val="tx1"/>
                </a:solidFill>
                <a:latin typeface="Calibri" pitchFamily="34" charset="0"/>
              </a:rPr>
              <a:t>	</a:t>
            </a:r>
            <a:r>
              <a:rPr lang="en-US" dirty="0" smtClean="0">
                <a:solidFill>
                  <a:schemeClr val="tx1"/>
                </a:solidFill>
                <a:latin typeface="Calibri" pitchFamily="34" charset="0"/>
              </a:rPr>
              <a:t>Vilas        </a:t>
            </a:r>
            <a:r>
              <a:rPr lang="en-US" dirty="0" err="1" smtClean="0">
                <a:solidFill>
                  <a:schemeClr val="tx1"/>
                </a:solidFill>
                <a:latin typeface="Calibri" pitchFamily="34" charset="0"/>
              </a:rPr>
              <a:t>Mathai</a:t>
            </a:r>
            <a:r>
              <a:rPr lang="en-US" dirty="0" smtClean="0">
                <a:solidFill>
                  <a:schemeClr val="tx1"/>
                </a:solidFill>
                <a:latin typeface="Calibri" pitchFamily="34" charset="0"/>
              </a:rPr>
              <a:t>  	        </a:t>
            </a:r>
            <a:r>
              <a:rPr lang="en-US" dirty="0" smtClean="0">
                <a:solidFill>
                  <a:schemeClr val="tx1"/>
                </a:solidFill>
                <a:latin typeface="Calibri" pitchFamily="34" charset="0"/>
              </a:rPr>
              <a:t>             </a:t>
            </a:r>
            <a:r>
              <a:rPr lang="en-US" dirty="0" err="1" smtClean="0">
                <a:solidFill>
                  <a:schemeClr val="tx1"/>
                </a:solidFill>
                <a:latin typeface="Calibri" pitchFamily="34" charset="0"/>
              </a:rPr>
              <a:t>Venkati</a:t>
            </a:r>
            <a:r>
              <a:rPr lang="en-US" dirty="0" smtClean="0">
                <a:solidFill>
                  <a:schemeClr val="tx1"/>
                </a:solidFill>
                <a:latin typeface="Calibri" pitchFamily="34" charset="0"/>
              </a:rPr>
              <a:t> 	</a:t>
            </a:r>
            <a:r>
              <a:rPr lang="en-US" dirty="0" smtClean="0">
                <a:solidFill>
                  <a:schemeClr val="tx1"/>
                </a:solidFill>
                <a:latin typeface="+mj-lt"/>
              </a:rPr>
              <a:t>	</a:t>
            </a:r>
            <a:endParaRPr lang="en-US" dirty="0">
              <a:solidFill>
                <a:schemeClr val="tx1"/>
              </a:solidFill>
            </a:endParaRPr>
          </a:p>
        </p:txBody>
      </p:sp>
      <p:pic>
        <p:nvPicPr>
          <p:cNvPr id="7" name="Content Placeholder 6" descr="India Missionaries (9).jpg"/>
          <p:cNvPicPr>
            <a:picLocks noGrp="1" noChangeAspect="1"/>
          </p:cNvPicPr>
          <p:nvPr>
            <p:ph sz="quarter" idx="2"/>
          </p:nvPr>
        </p:nvPicPr>
        <p:blipFill>
          <a:blip r:embed="rId2"/>
          <a:stretch>
            <a:fillRect/>
          </a:stretch>
        </p:blipFill>
        <p:spPr>
          <a:xfrm rot="5400000">
            <a:off x="-304801" y="685800"/>
            <a:ext cx="2895601" cy="1981200"/>
          </a:xfrm>
        </p:spPr>
      </p:pic>
      <p:pic>
        <p:nvPicPr>
          <p:cNvPr id="9" name="Content Placeholder 8" descr="India Missionaries (10).jpg"/>
          <p:cNvPicPr>
            <a:picLocks noGrp="1" noChangeAspect="1"/>
          </p:cNvPicPr>
          <p:nvPr>
            <p:ph sz="quarter" idx="4"/>
          </p:nvPr>
        </p:nvPicPr>
        <p:blipFill>
          <a:blip r:embed="rId3" cstate="print"/>
          <a:stretch>
            <a:fillRect/>
          </a:stretch>
        </p:blipFill>
        <p:spPr>
          <a:xfrm>
            <a:off x="152400" y="3581400"/>
            <a:ext cx="1828800" cy="2743200"/>
          </a:xfrm>
        </p:spPr>
      </p:pic>
      <p:pic>
        <p:nvPicPr>
          <p:cNvPr id="2050" name="Picture 2" descr="C:\Users\prabhudas\Desktop\LIST 12\12\India Missionaries (11).jpg"/>
          <p:cNvPicPr>
            <a:picLocks noChangeAspect="1" noChangeArrowheads="1"/>
          </p:cNvPicPr>
          <p:nvPr/>
        </p:nvPicPr>
        <p:blipFill>
          <a:blip r:embed="rId4" cstate="print"/>
          <a:srcRect/>
          <a:stretch>
            <a:fillRect/>
          </a:stretch>
        </p:blipFill>
        <p:spPr bwMode="auto">
          <a:xfrm>
            <a:off x="2133600" y="228600"/>
            <a:ext cx="1600200" cy="2895600"/>
          </a:xfrm>
          <a:prstGeom prst="rect">
            <a:avLst/>
          </a:prstGeom>
          <a:noFill/>
        </p:spPr>
      </p:pic>
      <p:pic>
        <p:nvPicPr>
          <p:cNvPr id="2051" name="Picture 3" descr="C:\Users\prabhudas\Desktop\LIST 12\12\India Missionaries (12).jpg"/>
          <p:cNvPicPr>
            <a:picLocks noChangeAspect="1" noChangeArrowheads="1"/>
          </p:cNvPicPr>
          <p:nvPr/>
        </p:nvPicPr>
        <p:blipFill>
          <a:blip r:embed="rId5"/>
          <a:srcRect/>
          <a:stretch>
            <a:fillRect/>
          </a:stretch>
        </p:blipFill>
        <p:spPr bwMode="auto">
          <a:xfrm>
            <a:off x="3733800" y="228600"/>
            <a:ext cx="1676400" cy="2895600"/>
          </a:xfrm>
          <a:prstGeom prst="rect">
            <a:avLst/>
          </a:prstGeom>
          <a:noFill/>
        </p:spPr>
      </p:pic>
      <p:pic>
        <p:nvPicPr>
          <p:cNvPr id="2052" name="Picture 4" descr="C:\Users\prabhudas\Desktop\LIST 12\12\India Missionaries (14).jpg"/>
          <p:cNvPicPr>
            <a:picLocks noChangeAspect="1" noChangeArrowheads="1"/>
          </p:cNvPicPr>
          <p:nvPr/>
        </p:nvPicPr>
        <p:blipFill>
          <a:blip r:embed="rId6" cstate="print"/>
          <a:srcRect/>
          <a:stretch>
            <a:fillRect/>
          </a:stretch>
        </p:blipFill>
        <p:spPr bwMode="auto">
          <a:xfrm>
            <a:off x="2057400" y="3581400"/>
            <a:ext cx="1905000" cy="2743200"/>
          </a:xfrm>
          <a:prstGeom prst="rect">
            <a:avLst/>
          </a:prstGeom>
          <a:noFill/>
        </p:spPr>
      </p:pic>
      <p:pic>
        <p:nvPicPr>
          <p:cNvPr id="2053" name="Picture 5" descr="C:\Users\prabhudas\Desktop\LIST 12\12\India Missionaries (15).jpg"/>
          <p:cNvPicPr>
            <a:picLocks noChangeAspect="1" noChangeArrowheads="1"/>
          </p:cNvPicPr>
          <p:nvPr/>
        </p:nvPicPr>
        <p:blipFill>
          <a:blip r:embed="rId7"/>
          <a:srcRect/>
          <a:stretch>
            <a:fillRect/>
          </a:stretch>
        </p:blipFill>
        <p:spPr bwMode="auto">
          <a:xfrm>
            <a:off x="5486400" y="228600"/>
            <a:ext cx="1676400" cy="2895600"/>
          </a:xfrm>
          <a:prstGeom prst="rect">
            <a:avLst/>
          </a:prstGeom>
          <a:noFill/>
        </p:spPr>
      </p:pic>
      <p:sp>
        <p:nvSpPr>
          <p:cNvPr id="16" name="Rectangle 15"/>
          <p:cNvSpPr/>
          <p:nvPr/>
        </p:nvSpPr>
        <p:spPr>
          <a:xfrm>
            <a:off x="228600" y="3048000"/>
            <a:ext cx="8763000" cy="369332"/>
          </a:xfrm>
          <a:prstGeom prst="rect">
            <a:avLst/>
          </a:prstGeom>
        </p:spPr>
        <p:txBody>
          <a:bodyPr wrap="square">
            <a:spAutoFit/>
          </a:bodyPr>
          <a:lstStyle/>
          <a:p>
            <a:r>
              <a:rPr lang="en-US" b="1" dirty="0" smtClean="0">
                <a:latin typeface="Calibri" pitchFamily="34" charset="0"/>
              </a:rPr>
              <a:t>Joseph 		  </a:t>
            </a:r>
            <a:r>
              <a:rPr lang="en-US" b="1" dirty="0" err="1" smtClean="0">
                <a:latin typeface="Calibri" pitchFamily="34" charset="0"/>
              </a:rPr>
              <a:t>Naresh</a:t>
            </a:r>
            <a:r>
              <a:rPr lang="en-US" b="1" dirty="0" smtClean="0">
                <a:latin typeface="Calibri" pitchFamily="34" charset="0"/>
              </a:rPr>
              <a:t>		</a:t>
            </a:r>
            <a:r>
              <a:rPr lang="en-US" b="1" dirty="0" err="1" smtClean="0">
                <a:latin typeface="Calibri" pitchFamily="34" charset="0"/>
              </a:rPr>
              <a:t>Santhosh</a:t>
            </a:r>
            <a:r>
              <a:rPr lang="en-US" b="1" dirty="0" smtClean="0">
                <a:latin typeface="Calibri" pitchFamily="34" charset="0"/>
              </a:rPr>
              <a:t>		</a:t>
            </a:r>
            <a:r>
              <a:rPr lang="en-US" b="1" dirty="0" err="1" smtClean="0">
                <a:latin typeface="Calibri" pitchFamily="34" charset="0"/>
              </a:rPr>
              <a:t>Raesh</a:t>
            </a:r>
            <a:r>
              <a:rPr lang="en-US" b="1" dirty="0" smtClean="0">
                <a:latin typeface="Calibri" pitchFamily="34" charset="0"/>
              </a:rPr>
              <a:t>     	      </a:t>
            </a:r>
            <a:r>
              <a:rPr lang="en-US" b="1" dirty="0" smtClean="0">
                <a:latin typeface="Calibri" pitchFamily="34" charset="0"/>
              </a:rPr>
              <a:t>       </a:t>
            </a:r>
            <a:r>
              <a:rPr lang="en-US" b="1" dirty="0" err="1" smtClean="0">
                <a:latin typeface="Calibri" pitchFamily="34" charset="0"/>
              </a:rPr>
              <a:t>Issac</a:t>
            </a:r>
            <a:r>
              <a:rPr lang="en-US" b="1" dirty="0" smtClean="0">
                <a:latin typeface="Calibri" pitchFamily="34" charset="0"/>
              </a:rPr>
              <a:t> Newton</a:t>
            </a:r>
            <a:r>
              <a:rPr lang="en-US" b="1" dirty="0" smtClean="0">
                <a:latin typeface="Calibri" pitchFamily="34" charset="0"/>
              </a:rPr>
              <a:t> </a:t>
            </a:r>
            <a:endParaRPr lang="en-US" b="1" dirty="0">
              <a:latin typeface="Calibri" pitchFamily="34" charset="0"/>
            </a:endParaRPr>
          </a:p>
        </p:txBody>
      </p:sp>
      <p:pic>
        <p:nvPicPr>
          <p:cNvPr id="17" name="Picture 16" descr="C:\Users\prabhudas\Downloads\WhatsApp Image 2022-07-06 at 10.29.56 PM.jpeg"/>
          <p:cNvPicPr/>
          <p:nvPr/>
        </p:nvPicPr>
        <p:blipFill>
          <a:blip r:embed="rId8" cstate="print"/>
          <a:srcRect/>
          <a:stretch>
            <a:fillRect/>
          </a:stretch>
        </p:blipFill>
        <p:spPr bwMode="auto">
          <a:xfrm>
            <a:off x="5638800" y="3505200"/>
            <a:ext cx="1513009" cy="2819400"/>
          </a:xfrm>
          <a:prstGeom prst="rect">
            <a:avLst/>
          </a:prstGeom>
          <a:noFill/>
          <a:ln w="9525">
            <a:noFill/>
            <a:miter lim="800000"/>
            <a:headEnd/>
            <a:tailEnd/>
          </a:ln>
        </p:spPr>
      </p:pic>
      <p:pic>
        <p:nvPicPr>
          <p:cNvPr id="18" name="Picture 17" descr="C:\Users\prabhudas\Downloads\WhatsApp Image 2022-07-06 at 10.41.15 PM.jpeg"/>
          <p:cNvPicPr/>
          <p:nvPr/>
        </p:nvPicPr>
        <p:blipFill>
          <a:blip r:embed="rId9"/>
          <a:srcRect/>
          <a:stretch>
            <a:fillRect/>
          </a:stretch>
        </p:blipFill>
        <p:spPr bwMode="auto">
          <a:xfrm>
            <a:off x="7162800" y="3505200"/>
            <a:ext cx="1828800" cy="2819400"/>
          </a:xfrm>
          <a:prstGeom prst="rect">
            <a:avLst/>
          </a:prstGeom>
          <a:noFill/>
          <a:ln w="9525">
            <a:noFill/>
            <a:miter lim="800000"/>
            <a:headEnd/>
            <a:tailEnd/>
          </a:ln>
        </p:spPr>
      </p:pic>
      <p:pic>
        <p:nvPicPr>
          <p:cNvPr id="20" name="Picture 19" descr="WhatsApp Image 2022-07-07 at 9.23.29 PM.jpeg"/>
          <p:cNvPicPr>
            <a:picLocks noChangeAspect="1"/>
          </p:cNvPicPr>
          <p:nvPr/>
        </p:nvPicPr>
        <p:blipFill>
          <a:blip r:embed="rId10"/>
          <a:stretch>
            <a:fillRect/>
          </a:stretch>
        </p:blipFill>
        <p:spPr>
          <a:xfrm>
            <a:off x="3886200" y="3505200"/>
            <a:ext cx="1752600" cy="2895600"/>
          </a:xfrm>
          <a:prstGeom prst="rect">
            <a:avLst/>
          </a:prstGeom>
        </p:spPr>
      </p:pic>
      <p:pic>
        <p:nvPicPr>
          <p:cNvPr id="22" name="Picture 21" descr="Ponnala INDIA (5).jpg"/>
          <p:cNvPicPr>
            <a:picLocks noChangeAspect="1"/>
          </p:cNvPicPr>
          <p:nvPr/>
        </p:nvPicPr>
        <p:blipFill>
          <a:blip r:embed="rId11"/>
          <a:stretch>
            <a:fillRect/>
          </a:stretch>
        </p:blipFill>
        <p:spPr>
          <a:xfrm>
            <a:off x="7239000" y="228600"/>
            <a:ext cx="1676400" cy="2895600"/>
          </a:xfrm>
          <a:prstGeom prst="rect">
            <a:avLst/>
          </a:prstGeo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prabhudas\Downloads\WhatsApp Image 2022-07-06 at 10.39.57 PM.jpeg"/>
          <p:cNvPicPr>
            <a:picLocks noGrp="1"/>
          </p:cNvPicPr>
          <p:nvPr>
            <p:ph sz="quarter" idx="2"/>
          </p:nvPr>
        </p:nvPicPr>
        <p:blipFill>
          <a:blip r:embed="rId2" cstate="print"/>
          <a:srcRect/>
          <a:stretch>
            <a:fillRect/>
          </a:stretch>
        </p:blipFill>
        <p:spPr bwMode="auto">
          <a:xfrm>
            <a:off x="76200" y="152400"/>
            <a:ext cx="1676400" cy="2895600"/>
          </a:xfrm>
          <a:prstGeom prst="rect">
            <a:avLst/>
          </a:prstGeom>
          <a:noFill/>
          <a:ln w="9525">
            <a:noFill/>
            <a:miter lim="800000"/>
            <a:headEnd/>
            <a:tailEnd/>
          </a:ln>
        </p:spPr>
      </p:pic>
      <p:pic>
        <p:nvPicPr>
          <p:cNvPr id="20" name="Content Placeholder 6" descr="C:\Users\prabhudas\Downloads\WhatsApp Image 2022-07-07 at 7.38.39 PM.jpeg"/>
          <p:cNvPicPr>
            <a:picLocks noGrp="1"/>
          </p:cNvPicPr>
          <p:nvPr>
            <p:ph sz="quarter" idx="4"/>
          </p:nvPr>
        </p:nvPicPr>
        <p:blipFill>
          <a:blip r:embed="rId3" cstate="print"/>
          <a:stretch>
            <a:fillRect/>
          </a:stretch>
        </p:blipFill>
        <p:spPr bwMode="auto">
          <a:xfrm>
            <a:off x="5410200" y="3505200"/>
            <a:ext cx="1600200" cy="2895600"/>
          </a:xfrm>
          <a:prstGeom prst="rect">
            <a:avLst/>
          </a:prstGeom>
          <a:noFill/>
          <a:ln w="9525">
            <a:noFill/>
            <a:miter lim="800000"/>
            <a:headEnd/>
            <a:tailEnd/>
          </a:ln>
        </p:spPr>
      </p:pic>
      <p:pic>
        <p:nvPicPr>
          <p:cNvPr id="8" name="Picture 7" descr="C:\Users\prabhudas\Downloads\WhatsApp Image 2022-07-06 at 10.39.07 PM.jpeg"/>
          <p:cNvPicPr/>
          <p:nvPr/>
        </p:nvPicPr>
        <p:blipFill>
          <a:blip r:embed="rId4" cstate="print"/>
          <a:srcRect/>
          <a:stretch>
            <a:fillRect/>
          </a:stretch>
        </p:blipFill>
        <p:spPr bwMode="auto">
          <a:xfrm>
            <a:off x="1676400" y="152400"/>
            <a:ext cx="1783556" cy="2895600"/>
          </a:xfrm>
          <a:prstGeom prst="rect">
            <a:avLst/>
          </a:prstGeom>
          <a:noFill/>
          <a:ln w="9525">
            <a:noFill/>
            <a:miter lim="800000"/>
            <a:headEnd/>
            <a:tailEnd/>
          </a:ln>
        </p:spPr>
      </p:pic>
      <p:pic>
        <p:nvPicPr>
          <p:cNvPr id="10" name="Picture 9" descr="C:\Users\prabhudas\Downloads\WhatsApp Image 2022-07-06 at 10.38.24 PM.jpeg"/>
          <p:cNvPicPr/>
          <p:nvPr/>
        </p:nvPicPr>
        <p:blipFill>
          <a:blip r:embed="rId5" cstate="print"/>
          <a:srcRect/>
          <a:stretch>
            <a:fillRect/>
          </a:stretch>
        </p:blipFill>
        <p:spPr bwMode="auto">
          <a:xfrm>
            <a:off x="5181600" y="152400"/>
            <a:ext cx="1676400" cy="2895600"/>
          </a:xfrm>
          <a:prstGeom prst="rect">
            <a:avLst/>
          </a:prstGeom>
          <a:noFill/>
          <a:ln w="9525">
            <a:noFill/>
            <a:miter lim="800000"/>
            <a:headEnd/>
            <a:tailEnd/>
          </a:ln>
        </p:spPr>
      </p:pic>
      <p:pic>
        <p:nvPicPr>
          <p:cNvPr id="14" name="Picture 13" descr="C:\Users\prabhudas\Downloads\WhatsApp Image 2022-07-06 at 10.34.15 PM.jpeg"/>
          <p:cNvPicPr/>
          <p:nvPr/>
        </p:nvPicPr>
        <p:blipFill>
          <a:blip r:embed="rId6" cstate="print"/>
          <a:srcRect/>
          <a:stretch>
            <a:fillRect/>
          </a:stretch>
        </p:blipFill>
        <p:spPr bwMode="auto">
          <a:xfrm>
            <a:off x="152400" y="3505200"/>
            <a:ext cx="1790700" cy="2895600"/>
          </a:xfrm>
          <a:prstGeom prst="rect">
            <a:avLst/>
          </a:prstGeom>
          <a:noFill/>
          <a:ln w="9525">
            <a:noFill/>
            <a:miter lim="800000"/>
            <a:headEnd/>
            <a:tailEnd/>
          </a:ln>
        </p:spPr>
      </p:pic>
      <p:pic>
        <p:nvPicPr>
          <p:cNvPr id="15" name="Picture 14" descr="C:\Users\prabhudas\Downloads\WhatsApp Image 2022-07-06 at 10.33.19 PM.jpeg"/>
          <p:cNvPicPr/>
          <p:nvPr/>
        </p:nvPicPr>
        <p:blipFill>
          <a:blip r:embed="rId7" cstate="print"/>
          <a:srcRect/>
          <a:stretch>
            <a:fillRect/>
          </a:stretch>
        </p:blipFill>
        <p:spPr bwMode="auto">
          <a:xfrm>
            <a:off x="1981200" y="3505200"/>
            <a:ext cx="1524000" cy="2895600"/>
          </a:xfrm>
          <a:prstGeom prst="rect">
            <a:avLst/>
          </a:prstGeom>
          <a:noFill/>
          <a:ln w="9525">
            <a:noFill/>
            <a:miter lim="800000"/>
            <a:headEnd/>
            <a:tailEnd/>
          </a:ln>
        </p:spPr>
      </p:pic>
      <p:pic>
        <p:nvPicPr>
          <p:cNvPr id="16" name="Picture 15" descr="C:\Users\prabhudas\Downloads\WhatsApp Image 2022-07-06 at 10.32.29 PM (1).jpeg"/>
          <p:cNvPicPr/>
          <p:nvPr/>
        </p:nvPicPr>
        <p:blipFill>
          <a:blip r:embed="rId8" cstate="print"/>
          <a:srcRect/>
          <a:stretch>
            <a:fillRect/>
          </a:stretch>
        </p:blipFill>
        <p:spPr bwMode="auto">
          <a:xfrm>
            <a:off x="3581400" y="3505200"/>
            <a:ext cx="1752600" cy="2895600"/>
          </a:xfrm>
          <a:prstGeom prst="rect">
            <a:avLst/>
          </a:prstGeom>
          <a:noFill/>
          <a:ln w="9525">
            <a:noFill/>
            <a:miter lim="800000"/>
            <a:headEnd/>
            <a:tailEnd/>
          </a:ln>
        </p:spPr>
      </p:pic>
      <p:pic>
        <p:nvPicPr>
          <p:cNvPr id="12" name="Picture 11" descr="C:\Users\prabhudas\Downloads\WhatsApp Image 2022-07-07 at 7.58.38 PM.jpeg"/>
          <p:cNvPicPr/>
          <p:nvPr/>
        </p:nvPicPr>
        <p:blipFill>
          <a:blip r:embed="rId9" cstate="print"/>
          <a:srcRect/>
          <a:stretch>
            <a:fillRect/>
          </a:stretch>
        </p:blipFill>
        <p:spPr bwMode="auto">
          <a:xfrm>
            <a:off x="6934200" y="152400"/>
            <a:ext cx="1981200" cy="2895600"/>
          </a:xfrm>
          <a:prstGeom prst="rect">
            <a:avLst/>
          </a:prstGeom>
          <a:noFill/>
          <a:ln w="9525">
            <a:noFill/>
            <a:miter lim="800000"/>
            <a:headEnd/>
            <a:tailEnd/>
          </a:ln>
        </p:spPr>
      </p:pic>
      <p:pic>
        <p:nvPicPr>
          <p:cNvPr id="17" name="Picture 16" descr="C:\Users\prabhudas\Downloads\WhatsApp Image 2022-07-06 at 10.35.27 PM (1).jpeg"/>
          <p:cNvPicPr/>
          <p:nvPr/>
        </p:nvPicPr>
        <p:blipFill>
          <a:blip r:embed="rId10" cstate="print"/>
          <a:srcRect/>
          <a:stretch>
            <a:fillRect/>
          </a:stretch>
        </p:blipFill>
        <p:spPr bwMode="auto">
          <a:xfrm>
            <a:off x="3505200" y="152400"/>
            <a:ext cx="1600200" cy="2895600"/>
          </a:xfrm>
          <a:prstGeom prst="rect">
            <a:avLst/>
          </a:prstGeom>
          <a:noFill/>
          <a:ln w="9525">
            <a:noFill/>
            <a:miter lim="800000"/>
            <a:headEnd/>
            <a:tailEnd/>
          </a:ln>
        </p:spPr>
      </p:pic>
      <p:pic>
        <p:nvPicPr>
          <p:cNvPr id="21" name="Picture 20" descr="C:\Users\prabhudas\Downloads\WhatsApp Image 2022-07-07 at 7.38.25 PM.jpeg"/>
          <p:cNvPicPr/>
          <p:nvPr/>
        </p:nvPicPr>
        <p:blipFill>
          <a:blip r:embed="rId11" cstate="print"/>
          <a:srcRect/>
          <a:stretch>
            <a:fillRect/>
          </a:stretch>
        </p:blipFill>
        <p:spPr bwMode="auto">
          <a:xfrm>
            <a:off x="7086600" y="3505200"/>
            <a:ext cx="1828800" cy="2819400"/>
          </a:xfrm>
          <a:prstGeom prst="rect">
            <a:avLst/>
          </a:prstGeom>
          <a:noFill/>
          <a:ln w="9525">
            <a:noFill/>
            <a:miter lim="800000"/>
            <a:headEnd/>
            <a:tailEnd/>
          </a:ln>
        </p:spPr>
      </p:pic>
      <p:sp>
        <p:nvSpPr>
          <p:cNvPr id="22" name="Rectangle 21"/>
          <p:cNvSpPr/>
          <p:nvPr/>
        </p:nvSpPr>
        <p:spPr>
          <a:xfrm>
            <a:off x="304800" y="3048000"/>
            <a:ext cx="8229600" cy="369332"/>
          </a:xfrm>
          <a:prstGeom prst="rect">
            <a:avLst/>
          </a:prstGeom>
        </p:spPr>
        <p:txBody>
          <a:bodyPr wrap="square">
            <a:spAutoFit/>
          </a:bodyPr>
          <a:lstStyle/>
          <a:p>
            <a:r>
              <a:rPr lang="en-US" b="1" dirty="0" err="1" smtClean="0">
                <a:latin typeface="Calibri" pitchFamily="34" charset="0"/>
              </a:rPr>
              <a:t>Suraj</a:t>
            </a:r>
            <a:r>
              <a:rPr lang="en-US" b="1" dirty="0" smtClean="0">
                <a:latin typeface="Calibri" pitchFamily="34" charset="0"/>
              </a:rPr>
              <a:t>		</a:t>
            </a:r>
            <a:r>
              <a:rPr lang="en-US" b="1" dirty="0" err="1" smtClean="0">
                <a:latin typeface="Calibri" pitchFamily="34" charset="0"/>
              </a:rPr>
              <a:t>Prabu</a:t>
            </a:r>
            <a:r>
              <a:rPr lang="en-US" b="1" dirty="0" smtClean="0">
                <a:latin typeface="Calibri" pitchFamily="34" charset="0"/>
              </a:rPr>
              <a:t>		</a:t>
            </a:r>
            <a:r>
              <a:rPr lang="en-US" b="1" dirty="0" err="1" smtClean="0">
                <a:latin typeface="Calibri" pitchFamily="34" charset="0"/>
              </a:rPr>
              <a:t>Ramesh</a:t>
            </a:r>
            <a:r>
              <a:rPr lang="en-US" b="1" dirty="0" smtClean="0">
                <a:latin typeface="Calibri" pitchFamily="34" charset="0"/>
              </a:rPr>
              <a:t>		</a:t>
            </a:r>
            <a:r>
              <a:rPr lang="en-US" b="1" dirty="0" err="1" smtClean="0">
                <a:latin typeface="Calibri" pitchFamily="34" charset="0"/>
              </a:rPr>
              <a:t>Bhaskar</a:t>
            </a:r>
            <a:r>
              <a:rPr lang="en-US" b="1" dirty="0" smtClean="0">
                <a:latin typeface="Calibri" pitchFamily="34" charset="0"/>
              </a:rPr>
              <a:t>	 Salomon</a:t>
            </a:r>
            <a:endParaRPr lang="en-US" b="1" dirty="0">
              <a:latin typeface="Calibri" pitchFamily="34" charset="0"/>
            </a:endParaRPr>
          </a:p>
        </p:txBody>
      </p:sp>
      <p:sp>
        <p:nvSpPr>
          <p:cNvPr id="23" name="Rectangle 22"/>
          <p:cNvSpPr/>
          <p:nvPr/>
        </p:nvSpPr>
        <p:spPr>
          <a:xfrm rot="10800000" flipV="1">
            <a:off x="0" y="6324600"/>
            <a:ext cx="8686800" cy="369332"/>
          </a:xfrm>
          <a:prstGeom prst="rect">
            <a:avLst/>
          </a:prstGeom>
        </p:spPr>
        <p:txBody>
          <a:bodyPr wrap="square">
            <a:spAutoFit/>
          </a:bodyPr>
          <a:lstStyle/>
          <a:p>
            <a:r>
              <a:rPr lang="en-US" b="1" dirty="0" err="1" smtClean="0">
                <a:latin typeface="Calibri" pitchFamily="34" charset="0"/>
              </a:rPr>
              <a:t>Bheemrao</a:t>
            </a:r>
            <a:r>
              <a:rPr lang="en-US" b="1" dirty="0" smtClean="0">
                <a:latin typeface="Calibri" pitchFamily="34" charset="0"/>
              </a:rPr>
              <a:t>	Jeremiah		</a:t>
            </a:r>
            <a:r>
              <a:rPr lang="en-US" b="1" dirty="0" err="1" smtClean="0">
                <a:latin typeface="Calibri" pitchFamily="34" charset="0"/>
              </a:rPr>
              <a:t>Anandrao</a:t>
            </a:r>
            <a:r>
              <a:rPr lang="en-US" b="1" dirty="0" smtClean="0">
                <a:latin typeface="Calibri" pitchFamily="34" charset="0"/>
              </a:rPr>
              <a:t>          </a:t>
            </a:r>
            <a:r>
              <a:rPr lang="en-US" b="1" dirty="0" err="1" smtClean="0">
                <a:latin typeface="Calibri" pitchFamily="34" charset="0"/>
              </a:rPr>
              <a:t>Prabhakar</a:t>
            </a:r>
            <a:r>
              <a:rPr lang="en-US" b="1" dirty="0" smtClean="0">
                <a:latin typeface="Calibri" pitchFamily="34" charset="0"/>
              </a:rPr>
              <a:t>     </a:t>
            </a:r>
            <a:r>
              <a:rPr lang="en-US" b="1" dirty="0" err="1" smtClean="0">
                <a:latin typeface="Calibri" pitchFamily="34" charset="0"/>
              </a:rPr>
              <a:t>Madhukar</a:t>
            </a:r>
            <a:endParaRPr lang="en-US" b="1" dirty="0">
              <a:latin typeface="Calibri" pitchFamily="34" charset="0"/>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prabhudas\Downloads\WhatsApp Image 2022-07-06 at 10.39.57 PM.jpeg"/>
          <p:cNvPicPr/>
          <p:nvPr/>
        </p:nvPicPr>
        <p:blipFill>
          <a:blip r:embed="rId2" cstate="print"/>
          <a:srcRect/>
          <a:stretch>
            <a:fillRect/>
          </a:stretch>
        </p:blipFill>
        <p:spPr bwMode="auto">
          <a:xfrm>
            <a:off x="228600" y="304800"/>
            <a:ext cx="1752600" cy="2743200"/>
          </a:xfrm>
          <a:prstGeom prst="rect">
            <a:avLst/>
          </a:prstGeom>
          <a:ln>
            <a:noFill/>
          </a:ln>
          <a:effectLst>
            <a:outerShdw blurRad="292100" dist="139700" dir="2700000" algn="tl" rotWithShape="0">
              <a:srgbClr val="333333">
                <a:alpha val="65000"/>
              </a:srgbClr>
            </a:outerShdw>
          </a:effectLst>
        </p:spPr>
      </p:pic>
      <p:pic>
        <p:nvPicPr>
          <p:cNvPr id="10" name="Picture 9" descr="C:\Users\prabhudas\Downloads\WhatsApp Image 2022-07-09 at 4.47.44 PM.jpeg"/>
          <p:cNvPicPr/>
          <p:nvPr/>
        </p:nvPicPr>
        <p:blipFill>
          <a:blip r:embed="rId3" cstate="print"/>
          <a:srcRect/>
          <a:stretch>
            <a:fillRect/>
          </a:stretch>
        </p:blipFill>
        <p:spPr bwMode="auto">
          <a:xfrm>
            <a:off x="2057400" y="381000"/>
            <a:ext cx="1524000" cy="2590800"/>
          </a:xfrm>
          <a:prstGeom prst="rect">
            <a:avLst/>
          </a:prstGeom>
          <a:ln>
            <a:noFill/>
          </a:ln>
          <a:effectLst>
            <a:outerShdw blurRad="292100" dist="139700" dir="2700000" algn="tl" rotWithShape="0">
              <a:srgbClr val="333333">
                <a:alpha val="65000"/>
              </a:srgbClr>
            </a:outerShdw>
          </a:effectLst>
        </p:spPr>
      </p:pic>
      <p:pic>
        <p:nvPicPr>
          <p:cNvPr id="12" name="Picture 11" descr="C:\Users\prabhudas\Downloads\WhatsApp Image 2022-07-09 at 4.02.22 PM.jpeg"/>
          <p:cNvPicPr/>
          <p:nvPr/>
        </p:nvPicPr>
        <p:blipFill>
          <a:blip r:embed="rId4" cstate="print"/>
          <a:srcRect/>
          <a:stretch>
            <a:fillRect/>
          </a:stretch>
        </p:blipFill>
        <p:spPr bwMode="auto">
          <a:xfrm>
            <a:off x="3657600" y="381000"/>
            <a:ext cx="1676400" cy="2590800"/>
          </a:xfrm>
          <a:prstGeom prst="rect">
            <a:avLst/>
          </a:prstGeom>
          <a:ln>
            <a:noFill/>
          </a:ln>
          <a:effectLst>
            <a:outerShdw blurRad="292100" dist="139700" dir="2700000" algn="tl" rotWithShape="0">
              <a:srgbClr val="333333">
                <a:alpha val="65000"/>
              </a:srgbClr>
            </a:outerShdw>
          </a:effectLst>
        </p:spPr>
      </p:pic>
      <p:pic>
        <p:nvPicPr>
          <p:cNvPr id="13" name="Picture 12" descr="C:\Users\prabhudas\Downloads\WhatsApp Image 2022-07-08 at 11.28.25 AM.jpeg"/>
          <p:cNvPicPr/>
          <p:nvPr/>
        </p:nvPicPr>
        <p:blipFill>
          <a:blip r:embed="rId5" cstate="print"/>
          <a:srcRect/>
          <a:stretch>
            <a:fillRect/>
          </a:stretch>
        </p:blipFill>
        <p:spPr bwMode="auto">
          <a:xfrm>
            <a:off x="5486400" y="381000"/>
            <a:ext cx="1600200" cy="2590800"/>
          </a:xfrm>
          <a:prstGeom prst="rect">
            <a:avLst/>
          </a:prstGeom>
          <a:ln>
            <a:noFill/>
          </a:ln>
          <a:effectLst>
            <a:outerShdw blurRad="292100" dist="139700" dir="2700000" algn="tl" rotWithShape="0">
              <a:srgbClr val="333333">
                <a:alpha val="65000"/>
              </a:srgbClr>
            </a:outerShdw>
          </a:effectLst>
        </p:spPr>
      </p:pic>
      <p:pic>
        <p:nvPicPr>
          <p:cNvPr id="14" name="Picture 13" descr="C:\Users\prabhudas\Downloads\WhatsApp Image 2022-07-08 at 10.04.15 PM.jpeg"/>
          <p:cNvPicPr/>
          <p:nvPr/>
        </p:nvPicPr>
        <p:blipFill>
          <a:blip r:embed="rId6" cstate="print"/>
          <a:srcRect/>
          <a:stretch>
            <a:fillRect/>
          </a:stretch>
        </p:blipFill>
        <p:spPr bwMode="auto">
          <a:xfrm>
            <a:off x="7239000" y="381000"/>
            <a:ext cx="1647825" cy="2590800"/>
          </a:xfrm>
          <a:prstGeom prst="rect">
            <a:avLst/>
          </a:prstGeom>
          <a:ln>
            <a:noFill/>
          </a:ln>
          <a:effectLst>
            <a:outerShdw blurRad="292100" dist="139700" dir="2700000" algn="tl" rotWithShape="0">
              <a:srgbClr val="333333">
                <a:alpha val="65000"/>
              </a:srgbClr>
            </a:outerShdw>
          </a:effectLst>
        </p:spPr>
      </p:pic>
      <p:pic>
        <p:nvPicPr>
          <p:cNvPr id="15" name="Picture 14" descr="C:\Users\prabhudas\Downloads\WhatsApp Image 2022-07-08 at 10.03.44 PM.jpeg"/>
          <p:cNvPicPr/>
          <p:nvPr/>
        </p:nvPicPr>
        <p:blipFill>
          <a:blip r:embed="rId7" cstate="print"/>
          <a:srcRect/>
          <a:stretch>
            <a:fillRect/>
          </a:stretch>
        </p:blipFill>
        <p:spPr bwMode="auto">
          <a:xfrm>
            <a:off x="228600" y="3505200"/>
            <a:ext cx="1524000" cy="3048000"/>
          </a:xfrm>
          <a:prstGeom prst="rect">
            <a:avLst/>
          </a:prstGeom>
          <a:ln>
            <a:noFill/>
          </a:ln>
          <a:effectLst>
            <a:outerShdw blurRad="292100" dist="139700" dir="2700000" algn="tl" rotWithShape="0">
              <a:srgbClr val="333333">
                <a:alpha val="65000"/>
              </a:srgbClr>
            </a:outerShdw>
          </a:effectLst>
        </p:spPr>
      </p:pic>
      <p:pic>
        <p:nvPicPr>
          <p:cNvPr id="16" name="Picture 15" descr="C:\Users\prabhudas\Downloads\WhatsApp Image 2022-07-08 at 9.50.11 PM.jpeg"/>
          <p:cNvPicPr/>
          <p:nvPr/>
        </p:nvPicPr>
        <p:blipFill>
          <a:blip r:embed="rId8"/>
          <a:srcRect/>
          <a:stretch>
            <a:fillRect/>
          </a:stretch>
        </p:blipFill>
        <p:spPr bwMode="auto">
          <a:xfrm>
            <a:off x="1828800" y="3505200"/>
            <a:ext cx="1866900" cy="3048000"/>
          </a:xfrm>
          <a:prstGeom prst="rect">
            <a:avLst/>
          </a:prstGeom>
          <a:ln>
            <a:noFill/>
          </a:ln>
          <a:effectLst>
            <a:outerShdw blurRad="292100" dist="139700" dir="2700000" algn="tl" rotWithShape="0">
              <a:srgbClr val="333333">
                <a:alpha val="65000"/>
              </a:srgbClr>
            </a:outerShdw>
          </a:effectLst>
        </p:spPr>
      </p:pic>
      <p:pic>
        <p:nvPicPr>
          <p:cNvPr id="18" name="Picture 17" descr="C:\Users\prabhudas\Downloads\WhatsApp Image 2022-07-08 at 8.32.09 AM.jpeg"/>
          <p:cNvPicPr/>
          <p:nvPr/>
        </p:nvPicPr>
        <p:blipFill>
          <a:blip r:embed="rId9" cstate="print"/>
          <a:srcRect/>
          <a:stretch>
            <a:fillRect/>
          </a:stretch>
        </p:blipFill>
        <p:spPr bwMode="auto">
          <a:xfrm>
            <a:off x="5410200" y="3505200"/>
            <a:ext cx="1524000" cy="2971800"/>
          </a:xfrm>
          <a:prstGeom prst="rect">
            <a:avLst/>
          </a:prstGeom>
          <a:ln>
            <a:noFill/>
          </a:ln>
          <a:effectLst>
            <a:outerShdw blurRad="292100" dist="139700" dir="2700000" algn="tl" rotWithShape="0">
              <a:srgbClr val="333333">
                <a:alpha val="65000"/>
              </a:srgbClr>
            </a:outerShdw>
          </a:effectLst>
        </p:spPr>
      </p:pic>
      <p:pic>
        <p:nvPicPr>
          <p:cNvPr id="19" name="Picture 18" descr="C:\Users\prabhudas\Downloads\WhatsApp Image 2022-07-07 at 10.51.32 PM.jpeg"/>
          <p:cNvPicPr/>
          <p:nvPr/>
        </p:nvPicPr>
        <p:blipFill>
          <a:blip r:embed="rId10" cstate="print"/>
          <a:srcRect/>
          <a:stretch>
            <a:fillRect/>
          </a:stretch>
        </p:blipFill>
        <p:spPr bwMode="auto">
          <a:xfrm>
            <a:off x="7010400" y="3505200"/>
            <a:ext cx="1828800" cy="2971800"/>
          </a:xfrm>
          <a:prstGeom prst="rect">
            <a:avLst/>
          </a:prstGeom>
          <a:ln>
            <a:noFill/>
          </a:ln>
          <a:effectLst>
            <a:outerShdw blurRad="292100" dist="139700" dir="2700000" algn="tl" rotWithShape="0">
              <a:srgbClr val="333333">
                <a:alpha val="65000"/>
              </a:srgbClr>
            </a:outerShdw>
          </a:effectLst>
        </p:spPr>
      </p:pic>
      <p:pic>
        <p:nvPicPr>
          <p:cNvPr id="20" name="Picture 19" descr="C:\Users\prabhudas\Downloads\WhatsApp Image 2022-07-07 at 9.42.04 PM.jpeg"/>
          <p:cNvPicPr/>
          <p:nvPr/>
        </p:nvPicPr>
        <p:blipFill>
          <a:blip r:embed="rId11"/>
          <a:srcRect/>
          <a:stretch>
            <a:fillRect/>
          </a:stretch>
        </p:blipFill>
        <p:spPr bwMode="auto">
          <a:xfrm>
            <a:off x="3733800" y="3505200"/>
            <a:ext cx="1600200" cy="2971800"/>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228600" y="3048000"/>
            <a:ext cx="8686800" cy="646331"/>
          </a:xfrm>
          <a:prstGeom prst="rect">
            <a:avLst/>
          </a:prstGeom>
        </p:spPr>
        <p:txBody>
          <a:bodyPr wrap="square">
            <a:spAutoFit/>
          </a:bodyPr>
          <a:lstStyle/>
          <a:p>
            <a:r>
              <a:rPr lang="en-US" b="1" dirty="0" err="1" smtClean="0">
                <a:latin typeface="Calibri" pitchFamily="34" charset="0"/>
              </a:rPr>
              <a:t>Suraj</a:t>
            </a:r>
            <a:r>
              <a:rPr lang="en-US" b="1" dirty="0" smtClean="0">
                <a:latin typeface="Calibri" pitchFamily="34" charset="0"/>
              </a:rPr>
              <a:t>		</a:t>
            </a:r>
            <a:r>
              <a:rPr lang="en-US" b="1" dirty="0" err="1" smtClean="0">
                <a:latin typeface="Calibri" pitchFamily="34" charset="0"/>
              </a:rPr>
              <a:t>Jayaraju</a:t>
            </a:r>
            <a:r>
              <a:rPr lang="en-US" b="1" dirty="0" smtClean="0">
                <a:latin typeface="Calibri" pitchFamily="34" charset="0"/>
              </a:rPr>
              <a:t>		</a:t>
            </a:r>
            <a:r>
              <a:rPr lang="en-US" b="1" dirty="0" err="1" smtClean="0">
                <a:latin typeface="Calibri" pitchFamily="34" charset="0"/>
              </a:rPr>
              <a:t>Yeliya</a:t>
            </a:r>
            <a:r>
              <a:rPr lang="en-US" b="1" dirty="0" smtClean="0">
                <a:latin typeface="Calibri" pitchFamily="34" charset="0"/>
              </a:rPr>
              <a:t>		</a:t>
            </a:r>
            <a:r>
              <a:rPr lang="en-US" b="1" dirty="0" err="1" smtClean="0">
                <a:latin typeface="Calibri" pitchFamily="34" charset="0"/>
              </a:rPr>
              <a:t>Ananth</a:t>
            </a:r>
            <a:r>
              <a:rPr lang="en-US" b="1" dirty="0" smtClean="0">
                <a:latin typeface="Calibri" pitchFamily="34" charset="0"/>
              </a:rPr>
              <a:t>	Zachariah		 </a:t>
            </a:r>
            <a:endParaRPr lang="en-US" b="1" dirty="0">
              <a:latin typeface="Calibri" pitchFamily="34" charset="0"/>
            </a:endParaRPr>
          </a:p>
        </p:txBody>
      </p:sp>
      <p:sp>
        <p:nvSpPr>
          <p:cNvPr id="23" name="Rectangle 22"/>
          <p:cNvSpPr/>
          <p:nvPr/>
        </p:nvSpPr>
        <p:spPr>
          <a:xfrm>
            <a:off x="304800" y="6488668"/>
            <a:ext cx="8305800" cy="369332"/>
          </a:xfrm>
          <a:prstGeom prst="rect">
            <a:avLst/>
          </a:prstGeom>
        </p:spPr>
        <p:txBody>
          <a:bodyPr wrap="square">
            <a:spAutoFit/>
          </a:bodyPr>
          <a:lstStyle/>
          <a:p>
            <a:r>
              <a:rPr lang="en-US" b="1" dirty="0" err="1" smtClean="0">
                <a:latin typeface="Calibri" pitchFamily="34" charset="0"/>
              </a:rPr>
              <a:t>Korkaiah</a:t>
            </a:r>
            <a:r>
              <a:rPr lang="en-US" b="1" dirty="0" smtClean="0">
                <a:latin typeface="Calibri" pitchFamily="34" charset="0"/>
              </a:rPr>
              <a:t>		</a:t>
            </a:r>
            <a:r>
              <a:rPr lang="en-US" b="1" dirty="0" err="1" smtClean="0">
                <a:latin typeface="Calibri" pitchFamily="34" charset="0"/>
              </a:rPr>
              <a:t>Sudhakar</a:t>
            </a:r>
            <a:r>
              <a:rPr lang="en-US" b="1" dirty="0" smtClean="0">
                <a:latin typeface="Calibri" pitchFamily="34" charset="0"/>
              </a:rPr>
              <a:t>    Ramakrishna	        </a:t>
            </a:r>
            <a:r>
              <a:rPr lang="en-US" b="1" dirty="0" err="1" smtClean="0">
                <a:latin typeface="Calibri" pitchFamily="34" charset="0"/>
              </a:rPr>
              <a:t>Yesdas</a:t>
            </a:r>
            <a:r>
              <a:rPr lang="en-US" b="1" dirty="0" smtClean="0">
                <a:latin typeface="Calibri" pitchFamily="34" charset="0"/>
              </a:rPr>
              <a:t>	</a:t>
            </a:r>
            <a:r>
              <a:rPr lang="en-US" b="1" dirty="0" err="1" smtClean="0">
                <a:latin typeface="Calibri" pitchFamily="34" charset="0"/>
              </a:rPr>
              <a:t>Ramesh</a:t>
            </a:r>
            <a:r>
              <a:rPr lang="en-US" b="1" dirty="0" smtClean="0">
                <a:latin typeface="Calibri" pitchFamily="34" charset="0"/>
              </a:rPr>
              <a:t>	 </a:t>
            </a:r>
            <a:endParaRPr lang="en-US" b="1" dirty="0">
              <a:latin typeface="Calibri" pitchFamily="34" charset="0"/>
            </a:endParaRPr>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864</TotalTime>
  <Words>400</Words>
  <Application>Microsoft Office PowerPoint</Application>
  <PresentationFormat>On-screen Show (4:3)</PresentationFormat>
  <Paragraphs>80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               </vt:lpstr>
      <vt:lpstr> .   </vt:lpstr>
      <vt:lpstr>Unreached groups of Telangana &amp; Maharashtra: Children life styles </vt:lpstr>
      <vt:lpstr>Slide 4</vt:lpstr>
      <vt:lpstr> </vt:lpstr>
      <vt:lpstr>Slide 6</vt:lpstr>
      <vt:lpstr>Slide 7</vt:lpstr>
      <vt:lpstr>Slide 8</vt:lpstr>
      <vt:lpstr>Slide 9</vt:lpstr>
      <vt:lpstr>Orphanage &amp; Street kids  ministry </vt:lpstr>
      <vt:lpstr>Slide 11</vt:lpstr>
      <vt:lpstr>Evangelism &amp;Discipleship Training  </vt:lpstr>
      <vt:lpstr>Outreach Programs </vt:lpstr>
      <vt:lpstr>Slide 14</vt:lpstr>
      <vt:lpstr>Challenges &amp; Prayer needs</vt:lpstr>
      <vt:lpstr>For more details Please contact us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Prabhudas (34) Angel rani (33) Augustine (18 month )</dc:title>
  <dc:creator>prabhudas ponnala</dc:creator>
  <cp:lastModifiedBy>prabhudas ponnala</cp:lastModifiedBy>
  <cp:revision>123</cp:revision>
  <dcterms:created xsi:type="dcterms:W3CDTF">2021-03-29T17:36:01Z</dcterms:created>
  <dcterms:modified xsi:type="dcterms:W3CDTF">2022-07-20T19:29:13Z</dcterms:modified>
</cp:coreProperties>
</file>